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6" r:id="rId2"/>
    <p:sldId id="281" r:id="rId3"/>
    <p:sldId id="277" r:id="rId4"/>
    <p:sldId id="290" r:id="rId5"/>
    <p:sldId id="301" r:id="rId6"/>
    <p:sldId id="291" r:id="rId7"/>
    <p:sldId id="300" r:id="rId8"/>
    <p:sldId id="275" r:id="rId9"/>
    <p:sldId id="289" r:id="rId10"/>
    <p:sldId id="267" r:id="rId11"/>
    <p:sldId id="282" r:id="rId12"/>
    <p:sldId id="285" r:id="rId13"/>
    <p:sldId id="303" r:id="rId14"/>
    <p:sldId id="264" r:id="rId15"/>
    <p:sldId id="286" r:id="rId16"/>
    <p:sldId id="271" r:id="rId17"/>
    <p:sldId id="292" r:id="rId18"/>
    <p:sldId id="293" r:id="rId19"/>
    <p:sldId id="263" r:id="rId2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1" autoAdjust="0"/>
    <p:restoredTop sz="94660"/>
  </p:normalViewPr>
  <p:slideViewPr>
    <p:cSldViewPr>
      <p:cViewPr varScale="1">
        <p:scale>
          <a:sx n="103" d="100"/>
          <a:sy n="103" d="100"/>
        </p:scale>
        <p:origin x="258" y="108"/>
      </p:cViewPr>
      <p:guideLst>
        <p:guide orient="horz" pos="2160"/>
        <p:guide pos="2880"/>
      </p:guideLst>
    </p:cSldViewPr>
  </p:slideViewPr>
  <p:notesTextViewPr>
    <p:cViewPr>
      <p:scale>
        <a:sx n="100" d="100"/>
        <a:sy n="100" d="100"/>
      </p:scale>
      <p:origin x="0" y="0"/>
    </p:cViewPr>
  </p:notesTextViewPr>
  <p:notesViewPr>
    <p:cSldViewPr>
      <p:cViewPr varScale="1">
        <p:scale>
          <a:sx n="81" d="100"/>
          <a:sy n="81" d="100"/>
        </p:scale>
        <p:origin x="-2040"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2446" tIns="46223" rIns="92446" bIns="46223" rtlCol="0"/>
          <a:lstStyle>
            <a:lvl1pPr algn="l">
              <a:defRPr sz="1200"/>
            </a:lvl1pPr>
          </a:lstStyle>
          <a:p>
            <a:endParaRPr lang="en-CA" dirty="0"/>
          </a:p>
        </p:txBody>
      </p:sp>
      <p:sp>
        <p:nvSpPr>
          <p:cNvPr id="3" name="Date Placeholder 2"/>
          <p:cNvSpPr>
            <a:spLocks noGrp="1"/>
          </p:cNvSpPr>
          <p:nvPr>
            <p:ph type="dt" sz="quarter" idx="1"/>
          </p:nvPr>
        </p:nvSpPr>
        <p:spPr>
          <a:xfrm>
            <a:off x="3978132" y="0"/>
            <a:ext cx="3043343" cy="465455"/>
          </a:xfrm>
          <a:prstGeom prst="rect">
            <a:avLst/>
          </a:prstGeom>
        </p:spPr>
        <p:txBody>
          <a:bodyPr vert="horz" lIns="92446" tIns="46223" rIns="92446" bIns="46223" rtlCol="0"/>
          <a:lstStyle>
            <a:lvl1pPr algn="r">
              <a:defRPr sz="1200"/>
            </a:lvl1pPr>
          </a:lstStyle>
          <a:p>
            <a:fld id="{09BF2D2A-41A7-44F6-B9A8-E16181756D2E}" type="datetimeFigureOut">
              <a:rPr lang="en-CA" smtClean="0"/>
              <a:pPr/>
              <a:t>29/01/2014</a:t>
            </a:fld>
            <a:endParaRPr lang="en-CA" dirty="0"/>
          </a:p>
        </p:txBody>
      </p:sp>
      <p:sp>
        <p:nvSpPr>
          <p:cNvPr id="4" name="Footer Placeholder 3"/>
          <p:cNvSpPr>
            <a:spLocks noGrp="1"/>
          </p:cNvSpPr>
          <p:nvPr>
            <p:ph type="ftr" sz="quarter" idx="2"/>
          </p:nvPr>
        </p:nvSpPr>
        <p:spPr>
          <a:xfrm>
            <a:off x="0" y="8842030"/>
            <a:ext cx="3043343" cy="465455"/>
          </a:xfrm>
          <a:prstGeom prst="rect">
            <a:avLst/>
          </a:prstGeom>
        </p:spPr>
        <p:txBody>
          <a:bodyPr vert="horz" lIns="92446" tIns="46223" rIns="92446" bIns="46223" rtlCol="0" anchor="b"/>
          <a:lstStyle>
            <a:lvl1pPr algn="l">
              <a:defRPr sz="1200"/>
            </a:lvl1pPr>
          </a:lstStyle>
          <a:p>
            <a:endParaRPr lang="en-CA" dirty="0"/>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2446" tIns="46223" rIns="92446" bIns="46223" rtlCol="0" anchor="b"/>
          <a:lstStyle>
            <a:lvl1pPr algn="r">
              <a:defRPr sz="1200"/>
            </a:lvl1pPr>
          </a:lstStyle>
          <a:p>
            <a:fld id="{2EB85D0F-02E1-421B-B1BD-7AAF2AC6B69C}" type="slidenum">
              <a:rPr lang="en-CA" smtClean="0"/>
              <a:pPr/>
              <a:t>‹#›</a:t>
            </a:fld>
            <a:endParaRPr lang="en-CA" dirty="0"/>
          </a:p>
        </p:txBody>
      </p:sp>
    </p:spTree>
    <p:extLst>
      <p:ext uri="{BB962C8B-B14F-4D97-AF65-F5344CB8AC3E}">
        <p14:creationId xmlns:p14="http://schemas.microsoft.com/office/powerpoint/2010/main" val="27575843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773"/>
          </a:xfrm>
          <a:prstGeom prst="rect">
            <a:avLst/>
          </a:prstGeom>
        </p:spPr>
        <p:txBody>
          <a:bodyPr vert="horz" lIns="92446" tIns="46223" rIns="92446" bIns="46223" rtlCol="0"/>
          <a:lstStyle>
            <a:lvl1pPr algn="l">
              <a:defRPr sz="1200"/>
            </a:lvl1pPr>
          </a:lstStyle>
          <a:p>
            <a:endParaRPr lang="en-CA"/>
          </a:p>
        </p:txBody>
      </p:sp>
      <p:sp>
        <p:nvSpPr>
          <p:cNvPr id="3" name="Date Placeholder 2"/>
          <p:cNvSpPr>
            <a:spLocks noGrp="1"/>
          </p:cNvSpPr>
          <p:nvPr>
            <p:ph type="dt" idx="1"/>
          </p:nvPr>
        </p:nvSpPr>
        <p:spPr>
          <a:xfrm>
            <a:off x="3978132" y="0"/>
            <a:ext cx="3043343" cy="465773"/>
          </a:xfrm>
          <a:prstGeom prst="rect">
            <a:avLst/>
          </a:prstGeom>
        </p:spPr>
        <p:txBody>
          <a:bodyPr vert="horz" lIns="92446" tIns="46223" rIns="92446" bIns="46223" rtlCol="0"/>
          <a:lstStyle>
            <a:lvl1pPr algn="r">
              <a:defRPr sz="1200"/>
            </a:lvl1pPr>
          </a:lstStyle>
          <a:p>
            <a:fld id="{0E265282-FD2B-46B7-AC12-B3E9238EBCB3}" type="datetimeFigureOut">
              <a:rPr lang="en-CA" smtClean="0"/>
              <a:pPr/>
              <a:t>29/01/2014</a:t>
            </a:fld>
            <a:endParaRPr lang="en-CA"/>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2446" tIns="46223" rIns="92446" bIns="46223" rtlCol="0" anchor="ctr"/>
          <a:lstStyle/>
          <a:p>
            <a:endParaRPr lang="en-CA"/>
          </a:p>
        </p:txBody>
      </p:sp>
      <p:sp>
        <p:nvSpPr>
          <p:cNvPr id="5" name="Notes Placeholder 4"/>
          <p:cNvSpPr>
            <a:spLocks noGrp="1"/>
          </p:cNvSpPr>
          <p:nvPr>
            <p:ph type="body" sz="quarter" idx="3"/>
          </p:nvPr>
        </p:nvSpPr>
        <p:spPr>
          <a:xfrm>
            <a:off x="702310" y="4422459"/>
            <a:ext cx="5618480" cy="4188778"/>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41738"/>
            <a:ext cx="3043343" cy="465773"/>
          </a:xfrm>
          <a:prstGeom prst="rect">
            <a:avLst/>
          </a:prstGeom>
        </p:spPr>
        <p:txBody>
          <a:bodyPr vert="horz" lIns="92446" tIns="46223" rIns="92446" bIns="46223" rtlCol="0" anchor="b"/>
          <a:lstStyle>
            <a:lvl1pPr algn="l">
              <a:defRPr sz="1200"/>
            </a:lvl1pPr>
          </a:lstStyle>
          <a:p>
            <a:endParaRPr lang="en-CA"/>
          </a:p>
        </p:txBody>
      </p:sp>
      <p:sp>
        <p:nvSpPr>
          <p:cNvPr id="7" name="Slide Number Placeholder 6"/>
          <p:cNvSpPr>
            <a:spLocks noGrp="1"/>
          </p:cNvSpPr>
          <p:nvPr>
            <p:ph type="sldNum" sz="quarter" idx="5"/>
          </p:nvPr>
        </p:nvSpPr>
        <p:spPr>
          <a:xfrm>
            <a:off x="3978132" y="8841738"/>
            <a:ext cx="3043343" cy="465773"/>
          </a:xfrm>
          <a:prstGeom prst="rect">
            <a:avLst/>
          </a:prstGeom>
        </p:spPr>
        <p:txBody>
          <a:bodyPr vert="horz" lIns="92446" tIns="46223" rIns="92446" bIns="46223" rtlCol="0" anchor="b"/>
          <a:lstStyle>
            <a:lvl1pPr algn="r">
              <a:defRPr sz="1200"/>
            </a:lvl1pPr>
          </a:lstStyle>
          <a:p>
            <a:fld id="{8C619AD9-1122-42F9-BBCF-F44954F34423}" type="slidenum">
              <a:rPr lang="en-CA" smtClean="0"/>
              <a:pPr/>
              <a:t>‹#›</a:t>
            </a:fld>
            <a:endParaRPr lang="en-CA"/>
          </a:p>
        </p:txBody>
      </p:sp>
    </p:spTree>
    <p:extLst>
      <p:ext uri="{BB962C8B-B14F-4D97-AF65-F5344CB8AC3E}">
        <p14:creationId xmlns:p14="http://schemas.microsoft.com/office/powerpoint/2010/main" val="3774140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echelt.ca/Live/SecondarySuites.aspx"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echelt.ca/Live/SecondarySuites.aspx"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cmhc-schl.gc.ca/lang.cfm?pid=153265"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a:t>
            </a:r>
            <a:r>
              <a:rPr lang="en-US" baseline="0" dirty="0" smtClean="0"/>
              <a:t> Source: </a:t>
            </a:r>
            <a:r>
              <a:rPr lang="en-US" baseline="0" dirty="0" err="1" smtClean="0"/>
              <a:t>SFD</a:t>
            </a:r>
            <a:r>
              <a:rPr lang="en-US" baseline="0" dirty="0" smtClean="0"/>
              <a:t> – </a:t>
            </a:r>
            <a:r>
              <a:rPr lang="en-US" baseline="0" dirty="0" err="1" smtClean="0"/>
              <a:t>LFPress</a:t>
            </a:r>
            <a:endParaRPr lang="en-US" baseline="0" dirty="0" smtClean="0"/>
          </a:p>
          <a:p>
            <a:endParaRPr lang="en-CA" dirty="0"/>
          </a:p>
        </p:txBody>
      </p:sp>
      <p:sp>
        <p:nvSpPr>
          <p:cNvPr id="4" name="Slide Number Placeholder 3"/>
          <p:cNvSpPr>
            <a:spLocks noGrp="1"/>
          </p:cNvSpPr>
          <p:nvPr>
            <p:ph type="sldNum" sz="quarter" idx="10"/>
          </p:nvPr>
        </p:nvSpPr>
        <p:spPr/>
        <p:txBody>
          <a:bodyPr/>
          <a:lstStyle/>
          <a:p>
            <a:fld id="{8C619AD9-1122-42F9-BBCF-F44954F34423}" type="slidenum">
              <a:rPr lang="en-CA" smtClean="0"/>
              <a:pPr/>
              <a:t>3</a:t>
            </a:fld>
            <a:endParaRPr lang="en-CA"/>
          </a:p>
        </p:txBody>
      </p:sp>
    </p:spTree>
    <p:extLst>
      <p:ext uri="{BB962C8B-B14F-4D97-AF65-F5344CB8AC3E}">
        <p14:creationId xmlns:p14="http://schemas.microsoft.com/office/powerpoint/2010/main" val="48615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ttps://www.google.ca/url?sa=i&amp;rct=j&amp;q=&amp;esrc=s&amp;source=images&amp;cd=&amp;cad=rja&amp;docid=WKJU3kaI10WcsM&amp;tbnid=0qHbTHjjiSz5IM:&amp;ved=0CAQQjB0&amp;url=http%3A%2F%2Fwww.metropolitiques.eu%2FSoft-densification-in-Canada.html&amp;ei=XKU4UrWvH-ma2gXe8oDgAg&amp;bvm=bv.52164340,d.aWc&amp;psig=AFQjCNENf-8UsLv45ualyk-7L88_DRtAAw&amp;ust=1379530449832522</a:t>
            </a:r>
            <a:endParaRPr lang="en-CA" dirty="0"/>
          </a:p>
        </p:txBody>
      </p:sp>
      <p:sp>
        <p:nvSpPr>
          <p:cNvPr id="4" name="Slide Number Placeholder 3"/>
          <p:cNvSpPr>
            <a:spLocks noGrp="1"/>
          </p:cNvSpPr>
          <p:nvPr>
            <p:ph type="sldNum" sz="quarter" idx="10"/>
          </p:nvPr>
        </p:nvSpPr>
        <p:spPr/>
        <p:txBody>
          <a:bodyPr/>
          <a:lstStyle/>
          <a:p>
            <a:fld id="{8C619AD9-1122-42F9-BBCF-F44954F34423}" type="slidenum">
              <a:rPr lang="en-CA" smtClean="0"/>
              <a:pPr/>
              <a:t>8</a:t>
            </a:fld>
            <a:endParaRPr lang="en-CA"/>
          </a:p>
        </p:txBody>
      </p:sp>
    </p:spTree>
    <p:extLst>
      <p:ext uri="{BB962C8B-B14F-4D97-AF65-F5344CB8AC3E}">
        <p14:creationId xmlns:p14="http://schemas.microsoft.com/office/powerpoint/2010/main" val="707131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Image source </a:t>
            </a:r>
            <a:r>
              <a:rPr lang="en-CA" dirty="0" smtClean="0">
                <a:hlinkClick r:id="rId3"/>
              </a:rPr>
              <a:t>www.sechelt.ca</a:t>
            </a:r>
            <a:r>
              <a:rPr lang="en-CA" dirty="0" smtClean="0"/>
              <a:t> </a:t>
            </a:r>
            <a:endParaRPr lang="en-CA" dirty="0"/>
          </a:p>
        </p:txBody>
      </p:sp>
      <p:sp>
        <p:nvSpPr>
          <p:cNvPr id="4" name="Slide Number Placeholder 3"/>
          <p:cNvSpPr>
            <a:spLocks noGrp="1"/>
          </p:cNvSpPr>
          <p:nvPr>
            <p:ph type="sldNum" sz="quarter" idx="10"/>
          </p:nvPr>
        </p:nvSpPr>
        <p:spPr/>
        <p:txBody>
          <a:bodyPr/>
          <a:lstStyle/>
          <a:p>
            <a:fld id="{8C619AD9-1122-42F9-BBCF-F44954F34423}" type="slidenum">
              <a:rPr lang="en-CA" smtClean="0"/>
              <a:pPr/>
              <a:t>9</a:t>
            </a:fld>
            <a:endParaRPr lang="en-CA"/>
          </a:p>
        </p:txBody>
      </p:sp>
    </p:spTree>
    <p:extLst>
      <p:ext uri="{BB962C8B-B14F-4D97-AF65-F5344CB8AC3E}">
        <p14:creationId xmlns:p14="http://schemas.microsoft.com/office/powerpoint/2010/main" val="3045396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Image source </a:t>
            </a:r>
            <a:r>
              <a:rPr lang="en-CA" dirty="0" smtClean="0">
                <a:hlinkClick r:id="rId3"/>
              </a:rPr>
              <a:t>www.sechelt.ca</a:t>
            </a:r>
            <a:r>
              <a:rPr lang="en-CA" dirty="0" smtClean="0"/>
              <a:t> </a:t>
            </a:r>
            <a:endParaRPr lang="en-CA" dirty="0"/>
          </a:p>
        </p:txBody>
      </p:sp>
      <p:sp>
        <p:nvSpPr>
          <p:cNvPr id="4" name="Slide Number Placeholder 3"/>
          <p:cNvSpPr>
            <a:spLocks noGrp="1"/>
          </p:cNvSpPr>
          <p:nvPr>
            <p:ph type="sldNum" sz="quarter" idx="10"/>
          </p:nvPr>
        </p:nvSpPr>
        <p:spPr/>
        <p:txBody>
          <a:bodyPr/>
          <a:lstStyle/>
          <a:p>
            <a:fld id="{8C619AD9-1122-42F9-BBCF-F44954F34423}" type="slidenum">
              <a:rPr lang="en-CA" smtClean="0"/>
              <a:pPr/>
              <a:t>10</a:t>
            </a:fld>
            <a:endParaRPr lang="en-CA"/>
          </a:p>
        </p:txBody>
      </p:sp>
    </p:spTree>
    <p:extLst>
      <p:ext uri="{BB962C8B-B14F-4D97-AF65-F5344CB8AC3E}">
        <p14:creationId xmlns:p14="http://schemas.microsoft.com/office/powerpoint/2010/main" val="2112822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source: </a:t>
            </a:r>
            <a:r>
              <a:rPr lang="en-CA" dirty="0" smtClean="0">
                <a:hlinkClick r:id="rId3"/>
              </a:rPr>
              <a:t>www.cmhc-schl.gc.ca</a:t>
            </a:r>
            <a:endParaRPr lang="en-CA" dirty="0"/>
          </a:p>
        </p:txBody>
      </p:sp>
      <p:sp>
        <p:nvSpPr>
          <p:cNvPr id="4" name="Slide Number Placeholder 3"/>
          <p:cNvSpPr>
            <a:spLocks noGrp="1"/>
          </p:cNvSpPr>
          <p:nvPr>
            <p:ph type="sldNum" sz="quarter" idx="10"/>
          </p:nvPr>
        </p:nvSpPr>
        <p:spPr/>
        <p:txBody>
          <a:bodyPr/>
          <a:lstStyle/>
          <a:p>
            <a:fld id="{8C619AD9-1122-42F9-BBCF-F44954F34423}" type="slidenum">
              <a:rPr lang="en-CA" smtClean="0"/>
              <a:pPr/>
              <a:t>16</a:t>
            </a:fld>
            <a:endParaRPr lang="en-CA"/>
          </a:p>
        </p:txBody>
      </p:sp>
    </p:spTree>
    <p:extLst>
      <p:ext uri="{BB962C8B-B14F-4D97-AF65-F5344CB8AC3E}">
        <p14:creationId xmlns:p14="http://schemas.microsoft.com/office/powerpoint/2010/main" val="676041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Rectangle 13"/>
          <p:cNvSpPr/>
          <p:nvPr userDrawn="1"/>
        </p:nvSpPr>
        <p:spPr>
          <a:xfrm>
            <a:off x="1038687" y="35511"/>
            <a:ext cx="8060925" cy="678253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Rectangle 14"/>
          <p:cNvSpPr/>
          <p:nvPr userDrawn="1"/>
        </p:nvSpPr>
        <p:spPr>
          <a:xfrm>
            <a:off x="35512" y="35511"/>
            <a:ext cx="955088" cy="4612689"/>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6" name="Rectangle 15"/>
          <p:cNvSpPr/>
          <p:nvPr userDrawn="1"/>
        </p:nvSpPr>
        <p:spPr>
          <a:xfrm>
            <a:off x="34032" y="4683712"/>
            <a:ext cx="956567" cy="2130556"/>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8" name="Picture 17" descr="CITY_WH_(transparent).tif"/>
          <p:cNvPicPr>
            <a:picLocks noChangeAspect="1"/>
          </p:cNvPicPr>
          <p:nvPr userDrawn="1"/>
        </p:nvPicPr>
        <p:blipFill>
          <a:blip r:embed="rId2" cstate="print">
            <a:lum bright="100000" contrast="-11000"/>
          </a:blip>
          <a:stretch>
            <a:fillRect/>
          </a:stretch>
        </p:blipFill>
        <p:spPr>
          <a:xfrm>
            <a:off x="7543800" y="4876800"/>
            <a:ext cx="1323880" cy="1790186"/>
          </a:xfrm>
          <a:prstGeom prst="rect">
            <a:avLst/>
          </a:prstGeom>
        </p:spPr>
      </p:pic>
      <p:sp>
        <p:nvSpPr>
          <p:cNvPr id="2" name="Title 1"/>
          <p:cNvSpPr>
            <a:spLocks noGrp="1"/>
          </p:cNvSpPr>
          <p:nvPr>
            <p:ph type="ctrTitle"/>
          </p:nvPr>
        </p:nvSpPr>
        <p:spPr>
          <a:xfrm>
            <a:off x="1143000" y="152400"/>
            <a:ext cx="7696200" cy="1524000"/>
          </a:xfrm>
        </p:spPr>
        <p:txBody>
          <a:bodyPr anchor="t">
            <a:normAutofit/>
          </a:bodyPr>
          <a:lstStyle>
            <a:lvl1pPr algn="l">
              <a:defRPr sz="4400" b="1">
                <a:solidFill>
                  <a:schemeClr val="bg1"/>
                </a:solidFill>
                <a:latin typeface="Arial Narrow" pitchFamily="34" charset="0"/>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143000" y="2590800"/>
            <a:ext cx="5638800" cy="2057400"/>
          </a:xfrm>
        </p:spPr>
        <p:txBody>
          <a:bodyPr anchor="b">
            <a:normAutofit/>
          </a:bodyPr>
          <a:lstStyle>
            <a:lvl1pPr marL="0" indent="0" algn="l">
              <a:buNone/>
              <a:defRPr sz="2400" i="1" baseline="0">
                <a:solidFill>
                  <a:schemeClr val="tx1">
                    <a:lumMod val="75000"/>
                    <a:lumOff val="25000"/>
                  </a:schemeClr>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
        <p:nvSpPr>
          <p:cNvPr id="4" name="Date Placeholder 3"/>
          <p:cNvSpPr>
            <a:spLocks noGrp="1"/>
          </p:cNvSpPr>
          <p:nvPr>
            <p:ph type="dt" sz="half" idx="10"/>
          </p:nvPr>
        </p:nvSpPr>
        <p:spPr>
          <a:xfrm>
            <a:off x="1143000" y="6356350"/>
            <a:ext cx="2133600" cy="365125"/>
          </a:xfrm>
        </p:spPr>
        <p:txBody>
          <a:bodyPr/>
          <a:lstStyle>
            <a:lvl1pPr>
              <a:defRPr>
                <a:solidFill>
                  <a:schemeClr val="bg1"/>
                </a:solidFill>
                <a:latin typeface="Arial Narrow" pitchFamily="34" charset="0"/>
              </a:defRPr>
            </a:lvl1pPr>
          </a:lstStyle>
          <a:p>
            <a:r>
              <a:rPr lang="en-CA" dirty="0" smtClean="0"/>
              <a:t>Date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ne Full Page Text Box">
    <p:spTree>
      <p:nvGrpSpPr>
        <p:cNvPr id="1" name=""/>
        <p:cNvGrpSpPr/>
        <p:nvPr/>
      </p:nvGrpSpPr>
      <p:grpSpPr>
        <a:xfrm>
          <a:off x="0" y="0"/>
          <a:ext cx="0" cy="0"/>
          <a:chOff x="0" y="0"/>
          <a:chExt cx="0" cy="0"/>
        </a:xfrm>
      </p:grpSpPr>
      <p:sp>
        <p:nvSpPr>
          <p:cNvPr id="7" name="Rectangle 6"/>
          <p:cNvSpPr/>
          <p:nvPr userDrawn="1"/>
        </p:nvSpPr>
        <p:spPr>
          <a:xfrm>
            <a:off x="42530" y="42531"/>
            <a:ext cx="9044319" cy="657165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Rectangle 7"/>
          <p:cNvSpPr/>
          <p:nvPr userDrawn="1"/>
        </p:nvSpPr>
        <p:spPr>
          <a:xfrm>
            <a:off x="8219297" y="6655980"/>
            <a:ext cx="87154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8"/>
          <p:cNvSpPr/>
          <p:nvPr userDrawn="1"/>
        </p:nvSpPr>
        <p:spPr>
          <a:xfrm>
            <a:off x="191860" y="176623"/>
            <a:ext cx="8723540" cy="5198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0" name="Picture 9" descr="CITY_WH_(transparent).tif"/>
          <p:cNvPicPr>
            <a:picLocks noChangeAspect="1"/>
          </p:cNvPicPr>
          <p:nvPr userDrawn="1"/>
        </p:nvPicPr>
        <p:blipFill>
          <a:blip r:embed="rId2" cstate="print">
            <a:lum bright="100000" contrast="-11000"/>
          </a:blip>
          <a:stretch>
            <a:fillRect/>
          </a:stretch>
        </p:blipFill>
        <p:spPr>
          <a:xfrm>
            <a:off x="8458200" y="5867400"/>
            <a:ext cx="453376" cy="613067"/>
          </a:xfrm>
          <a:prstGeom prst="rect">
            <a:avLst/>
          </a:prstGeom>
        </p:spPr>
      </p:pic>
      <p:sp>
        <p:nvSpPr>
          <p:cNvPr id="11" name="Rectangle 10"/>
          <p:cNvSpPr/>
          <p:nvPr userDrawn="1"/>
        </p:nvSpPr>
        <p:spPr>
          <a:xfrm>
            <a:off x="4194976"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userDrawn="1"/>
        </p:nvSpPr>
        <p:spPr>
          <a:xfrm>
            <a:off x="41275" y="6656953"/>
            <a:ext cx="8890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userDrawn="1"/>
        </p:nvSpPr>
        <p:spPr>
          <a:xfrm>
            <a:off x="152400"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152400" y="152400"/>
            <a:ext cx="8610600" cy="563562"/>
          </a:xfrm>
        </p:spPr>
        <p:txBody>
          <a:bodyPr>
            <a:normAutofit/>
          </a:bodyPr>
          <a:lstStyle>
            <a:lvl1pPr algn="ctr">
              <a:defRPr sz="3200" b="1">
                <a:solidFill>
                  <a:schemeClr val="bg1"/>
                </a:solidFill>
                <a:latin typeface="Arial Narrow" pitchFamily="34" charset="0"/>
              </a:defRPr>
            </a:lvl1pPr>
          </a:lstStyle>
          <a:p>
            <a:r>
              <a:rPr lang="en-US" dirty="0" smtClean="0"/>
              <a:t>Click to edit Master title style</a:t>
            </a:r>
            <a:endParaRPr lang="en-CA" dirty="0"/>
          </a:p>
        </p:txBody>
      </p:sp>
      <p:sp>
        <p:nvSpPr>
          <p:cNvPr id="3" name="Content Placeholder 2"/>
          <p:cNvSpPr>
            <a:spLocks noGrp="1"/>
          </p:cNvSpPr>
          <p:nvPr>
            <p:ph idx="1"/>
          </p:nvPr>
        </p:nvSpPr>
        <p:spPr>
          <a:xfrm>
            <a:off x="152400" y="990600"/>
            <a:ext cx="8077200" cy="5486399"/>
          </a:xfrm>
        </p:spPr>
        <p:txBody>
          <a:bodyPr>
            <a:normAutofit/>
          </a:bodyPr>
          <a:lstStyle>
            <a:lvl1pPr>
              <a:buFont typeface="Wingdings" pitchFamily="2" charset="2"/>
              <a:buChar char="§"/>
              <a:defRPr sz="2000" baseline="0">
                <a:solidFill>
                  <a:schemeClr val="tx1">
                    <a:lumMod val="75000"/>
                    <a:lumOff val="25000"/>
                  </a:schemeClr>
                </a:solidFill>
                <a:latin typeface="Arial Narrow" pitchFamily="34" charset="0"/>
              </a:defRPr>
            </a:lvl1pPr>
            <a:lvl2pPr>
              <a:defRPr lang="en-CA" sz="2000" kern="1200" baseline="0" dirty="0">
                <a:solidFill>
                  <a:schemeClr val="tx1">
                    <a:lumMod val="75000"/>
                    <a:lumOff val="25000"/>
                  </a:schemeClr>
                </a:solidFill>
                <a:latin typeface="Arial Narrow" pitchFamily="34" charset="0"/>
                <a:ea typeface="+mn-ea"/>
                <a:cs typeface="+mn-cs"/>
              </a:defRPr>
            </a:lvl2pPr>
            <a:lvl3pPr>
              <a:defRPr lang="en-CA" sz="2000" kern="1200" baseline="0" dirty="0">
                <a:solidFill>
                  <a:schemeClr val="tx1">
                    <a:lumMod val="75000"/>
                    <a:lumOff val="25000"/>
                  </a:schemeClr>
                </a:solidFill>
                <a:latin typeface="Arial Narrow" pitchFamily="34" charset="0"/>
                <a:ea typeface="+mn-ea"/>
                <a:cs typeface="+mn-cs"/>
              </a:defRPr>
            </a:lvl3pPr>
          </a:lstStyle>
          <a:p>
            <a:pPr lvl="0"/>
            <a:endParaRPr lang="en-US"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Text Content Columns">
    <p:spTree>
      <p:nvGrpSpPr>
        <p:cNvPr id="1" name=""/>
        <p:cNvGrpSpPr/>
        <p:nvPr/>
      </p:nvGrpSpPr>
      <p:grpSpPr>
        <a:xfrm>
          <a:off x="0" y="0"/>
          <a:ext cx="0" cy="0"/>
          <a:chOff x="0" y="0"/>
          <a:chExt cx="0" cy="0"/>
        </a:xfrm>
      </p:grpSpPr>
      <p:sp>
        <p:nvSpPr>
          <p:cNvPr id="8" name="Rectangle 7"/>
          <p:cNvSpPr/>
          <p:nvPr userDrawn="1"/>
        </p:nvSpPr>
        <p:spPr>
          <a:xfrm>
            <a:off x="42530" y="42531"/>
            <a:ext cx="9044319" cy="657165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8"/>
          <p:cNvSpPr/>
          <p:nvPr userDrawn="1"/>
        </p:nvSpPr>
        <p:spPr>
          <a:xfrm>
            <a:off x="8219297" y="6655980"/>
            <a:ext cx="87154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9"/>
          <p:cNvSpPr/>
          <p:nvPr userDrawn="1"/>
        </p:nvSpPr>
        <p:spPr>
          <a:xfrm>
            <a:off x="191860" y="176623"/>
            <a:ext cx="8723540" cy="5198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userDrawn="1"/>
        </p:nvSpPr>
        <p:spPr>
          <a:xfrm>
            <a:off x="4194976"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userDrawn="1"/>
        </p:nvSpPr>
        <p:spPr>
          <a:xfrm>
            <a:off x="41275" y="6656953"/>
            <a:ext cx="8890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userDrawn="1"/>
        </p:nvSpPr>
        <p:spPr>
          <a:xfrm>
            <a:off x="152400"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152400" y="152400"/>
            <a:ext cx="8229600" cy="563562"/>
          </a:xfrm>
        </p:spPr>
        <p:txBody>
          <a:bodyPr>
            <a:normAutofit/>
          </a:bodyPr>
          <a:lstStyle>
            <a:lvl1pPr algn="ctr">
              <a:defRPr sz="3200" b="1">
                <a:solidFill>
                  <a:schemeClr val="bg1"/>
                </a:solidFill>
                <a:latin typeface="Arial Narrow" pitchFamily="34" charset="0"/>
              </a:defRPr>
            </a:lvl1pPr>
          </a:lstStyle>
          <a:p>
            <a:r>
              <a:rPr lang="en-US" smtClean="0"/>
              <a:t>Click to edit Master title style</a:t>
            </a:r>
            <a:endParaRPr lang="en-CA"/>
          </a:p>
        </p:txBody>
      </p:sp>
      <p:sp>
        <p:nvSpPr>
          <p:cNvPr id="3" name="Content Placeholder 2"/>
          <p:cNvSpPr>
            <a:spLocks noGrp="1"/>
          </p:cNvSpPr>
          <p:nvPr>
            <p:ph sz="half" idx="1"/>
          </p:nvPr>
        </p:nvSpPr>
        <p:spPr>
          <a:xfrm>
            <a:off x="152400" y="990600"/>
            <a:ext cx="3962400" cy="5486400"/>
          </a:xfrm>
        </p:spPr>
        <p:txBody>
          <a:bodyPr>
            <a:normAutofit/>
          </a:bodyPr>
          <a:lstStyle>
            <a:lvl1pPr>
              <a:buFont typeface="Wingdings" pitchFamily="2" charset="2"/>
              <a:buChar char="§"/>
              <a:defRPr lang="en-US" sz="2000" kern="1200" baseline="0" dirty="0" smtClean="0">
                <a:solidFill>
                  <a:schemeClr val="tx1">
                    <a:lumMod val="75000"/>
                    <a:lumOff val="25000"/>
                  </a:schemeClr>
                </a:solidFill>
                <a:latin typeface="Arial Narrow" pitchFamily="34" charset="0"/>
                <a:ea typeface="+mn-ea"/>
                <a:cs typeface="+mn-cs"/>
              </a:defRPr>
            </a:lvl1pPr>
            <a:lvl2pPr>
              <a:defRPr lang="en-US" sz="2000" kern="1200" baseline="0" dirty="0" smtClean="0">
                <a:solidFill>
                  <a:schemeClr val="tx1">
                    <a:lumMod val="75000"/>
                    <a:lumOff val="25000"/>
                  </a:schemeClr>
                </a:solidFill>
                <a:latin typeface="Arial Narrow" pitchFamily="34" charset="0"/>
                <a:ea typeface="+mn-ea"/>
                <a:cs typeface="+mn-cs"/>
              </a:defRPr>
            </a:lvl2pPr>
            <a:lvl3pPr>
              <a:defRPr lang="en-US" sz="2000" kern="1200" baseline="0" dirty="0" smtClean="0">
                <a:solidFill>
                  <a:schemeClr val="tx1">
                    <a:lumMod val="75000"/>
                    <a:lumOff val="25000"/>
                  </a:schemeClr>
                </a:solidFill>
                <a:latin typeface="Arial Narrow" pitchFamily="34" charset="0"/>
                <a:ea typeface="+mn-ea"/>
                <a:cs typeface="+mn-cs"/>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endParaRPr lang="en-US" dirty="0" smtClean="0"/>
          </a:p>
        </p:txBody>
      </p:sp>
      <p:sp>
        <p:nvSpPr>
          <p:cNvPr id="4" name="Content Placeholder 3"/>
          <p:cNvSpPr>
            <a:spLocks noGrp="1"/>
          </p:cNvSpPr>
          <p:nvPr>
            <p:ph sz="half" idx="2"/>
          </p:nvPr>
        </p:nvSpPr>
        <p:spPr>
          <a:xfrm>
            <a:off x="4191000" y="990600"/>
            <a:ext cx="3962400" cy="5486400"/>
          </a:xfrm>
        </p:spPr>
        <p:txBody>
          <a:bodyPr>
            <a:normAutofit/>
          </a:bodyPr>
          <a:lstStyle>
            <a:lvl1pPr algn="l" defTabSz="914400" rtl="0" eaLnBrk="1" latinLnBrk="0" hangingPunct="1">
              <a:spcBef>
                <a:spcPct val="20000"/>
              </a:spcBef>
              <a:buFont typeface="Wingdings" pitchFamily="2" charset="2"/>
              <a:buChar char="§"/>
              <a:defRPr lang="en-US" sz="2000" kern="1200" baseline="0" dirty="0" smtClean="0">
                <a:solidFill>
                  <a:schemeClr val="tx1">
                    <a:lumMod val="75000"/>
                    <a:lumOff val="25000"/>
                  </a:schemeClr>
                </a:solidFill>
                <a:latin typeface="Arial Narrow" pitchFamily="34" charset="0"/>
                <a:ea typeface="+mn-ea"/>
                <a:cs typeface="+mn-cs"/>
              </a:defRPr>
            </a:lvl1pPr>
            <a:lvl2pPr algn="l" defTabSz="914400" rtl="0" eaLnBrk="1" latinLnBrk="0" hangingPunct="1">
              <a:spcBef>
                <a:spcPct val="20000"/>
              </a:spcBef>
              <a:defRPr lang="en-US" sz="2000" kern="1200" baseline="0" dirty="0" smtClean="0">
                <a:solidFill>
                  <a:schemeClr val="tx1">
                    <a:lumMod val="75000"/>
                    <a:lumOff val="25000"/>
                  </a:schemeClr>
                </a:solidFill>
                <a:latin typeface="Arial Narrow" pitchFamily="34" charset="0"/>
                <a:ea typeface="+mn-ea"/>
                <a:cs typeface="+mn-cs"/>
              </a:defRPr>
            </a:lvl2pPr>
            <a:lvl3pPr algn="l" defTabSz="914400" rtl="0" eaLnBrk="1" latinLnBrk="0" hangingPunct="1">
              <a:spcBef>
                <a:spcPct val="20000"/>
              </a:spcBef>
              <a:defRPr lang="en-US" sz="2000" kern="1200" baseline="0" dirty="0" smtClean="0">
                <a:solidFill>
                  <a:schemeClr val="tx1">
                    <a:lumMod val="75000"/>
                    <a:lumOff val="25000"/>
                  </a:schemeClr>
                </a:solidFill>
                <a:latin typeface="Arial Narrow" pitchFamily="34" charset="0"/>
                <a:ea typeface="+mn-ea"/>
                <a:cs typeface="+mn-cs"/>
              </a:defRPr>
            </a:lvl3pPr>
            <a:lvl4pPr>
              <a:defRPr sz="2000">
                <a:latin typeface="Arial Narrow" pitchFamily="34" charset="0"/>
              </a:defRPr>
            </a:lvl4pPr>
            <a:lvl5pPr>
              <a:defRPr sz="2000">
                <a:latin typeface="Arial Narrow" pitchFamily="34" charset="0"/>
              </a:defRPr>
            </a:lvl5pPr>
            <a:lvl6pPr>
              <a:defRPr sz="1800"/>
            </a:lvl6pPr>
            <a:lvl7pPr>
              <a:defRPr sz="1800"/>
            </a:lvl7pPr>
            <a:lvl8pPr>
              <a:defRPr sz="1800"/>
            </a:lvl8pPr>
            <a:lvl9pPr>
              <a:defRPr sz="1800"/>
            </a:lvl9pPr>
          </a:lstStyle>
          <a:p>
            <a:pPr lvl="0"/>
            <a:endParaRPr lang="en-US" dirty="0" smtClean="0"/>
          </a:p>
        </p:txBody>
      </p:sp>
      <p:pic>
        <p:nvPicPr>
          <p:cNvPr id="15" name="Picture 14" descr="CITY_WH_(transparent).tif"/>
          <p:cNvPicPr>
            <a:picLocks noChangeAspect="1"/>
          </p:cNvPicPr>
          <p:nvPr userDrawn="1"/>
        </p:nvPicPr>
        <p:blipFill>
          <a:blip r:embed="rId2" cstate="print">
            <a:lum bright="100000" contrast="-11000"/>
          </a:blip>
          <a:stretch>
            <a:fillRect/>
          </a:stretch>
        </p:blipFill>
        <p:spPr>
          <a:xfrm>
            <a:off x="8458200" y="5867400"/>
            <a:ext cx="453376" cy="61306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Picture Columns">
    <p:spTree>
      <p:nvGrpSpPr>
        <p:cNvPr id="1" name=""/>
        <p:cNvGrpSpPr/>
        <p:nvPr/>
      </p:nvGrpSpPr>
      <p:grpSpPr>
        <a:xfrm>
          <a:off x="0" y="0"/>
          <a:ext cx="0" cy="0"/>
          <a:chOff x="0" y="0"/>
          <a:chExt cx="0" cy="0"/>
        </a:xfrm>
      </p:grpSpPr>
      <p:sp>
        <p:nvSpPr>
          <p:cNvPr id="8" name="Rectangle 7"/>
          <p:cNvSpPr/>
          <p:nvPr userDrawn="1"/>
        </p:nvSpPr>
        <p:spPr>
          <a:xfrm>
            <a:off x="42530" y="42531"/>
            <a:ext cx="9044319" cy="657165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8"/>
          <p:cNvSpPr/>
          <p:nvPr userDrawn="1"/>
        </p:nvSpPr>
        <p:spPr>
          <a:xfrm>
            <a:off x="8219297" y="6655980"/>
            <a:ext cx="87154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9"/>
          <p:cNvSpPr/>
          <p:nvPr userDrawn="1"/>
        </p:nvSpPr>
        <p:spPr>
          <a:xfrm>
            <a:off x="191860" y="176623"/>
            <a:ext cx="8723540" cy="5198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userDrawn="1"/>
        </p:nvSpPr>
        <p:spPr>
          <a:xfrm>
            <a:off x="4194976"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userDrawn="1"/>
        </p:nvSpPr>
        <p:spPr>
          <a:xfrm>
            <a:off x="41275" y="6656953"/>
            <a:ext cx="8890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userDrawn="1"/>
        </p:nvSpPr>
        <p:spPr>
          <a:xfrm>
            <a:off x="152400"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152400" y="152400"/>
            <a:ext cx="8229600" cy="563562"/>
          </a:xfrm>
        </p:spPr>
        <p:txBody>
          <a:bodyPr>
            <a:normAutofit/>
          </a:bodyPr>
          <a:lstStyle>
            <a:lvl1pPr algn="ctr">
              <a:defRPr sz="3200" b="1">
                <a:solidFill>
                  <a:schemeClr val="bg1"/>
                </a:solidFill>
                <a:latin typeface="Arial Narrow" pitchFamily="34" charset="0"/>
              </a:defRPr>
            </a:lvl1pPr>
          </a:lstStyle>
          <a:p>
            <a:r>
              <a:rPr lang="en-US" smtClean="0"/>
              <a:t>Click to edit Master title style</a:t>
            </a:r>
            <a:endParaRPr lang="en-CA"/>
          </a:p>
        </p:txBody>
      </p:sp>
      <p:sp>
        <p:nvSpPr>
          <p:cNvPr id="3" name="Content Placeholder 2"/>
          <p:cNvSpPr>
            <a:spLocks noGrp="1"/>
          </p:cNvSpPr>
          <p:nvPr>
            <p:ph sz="half" idx="1"/>
          </p:nvPr>
        </p:nvSpPr>
        <p:spPr>
          <a:xfrm>
            <a:off x="152400" y="990600"/>
            <a:ext cx="3962400" cy="5486400"/>
          </a:xfrm>
          <a:effectLst/>
        </p:spPr>
        <p:txBody>
          <a:bodyPr>
            <a:normAutofit/>
          </a:bodyPr>
          <a:lstStyle>
            <a:lvl1pPr>
              <a:buFont typeface="Wingdings" pitchFamily="2" charset="2"/>
              <a:buChar char="§"/>
              <a:defRPr sz="2000" baseline="0">
                <a:solidFill>
                  <a:schemeClr val="tx1">
                    <a:lumMod val="75000"/>
                    <a:lumOff val="25000"/>
                  </a:schemeClr>
                </a:solidFill>
                <a:effectLst/>
                <a:latin typeface="Arial Narrow" pitchFamily="34" charset="0"/>
              </a:defRPr>
            </a:lvl1pPr>
            <a:lvl2pPr>
              <a:defRPr lang="en-US" sz="2000" kern="1200" baseline="0" dirty="0" smtClean="0">
                <a:solidFill>
                  <a:schemeClr val="tx1">
                    <a:lumMod val="75000"/>
                    <a:lumOff val="25000"/>
                  </a:schemeClr>
                </a:solidFill>
                <a:effectLst/>
                <a:latin typeface="Arial Narrow" pitchFamily="34" charset="0"/>
                <a:ea typeface="+mn-ea"/>
                <a:cs typeface="+mn-cs"/>
              </a:defRPr>
            </a:lvl2pPr>
            <a:lvl3pPr>
              <a:defRPr lang="en-US" sz="2000" kern="1200" baseline="0" dirty="0" smtClean="0">
                <a:solidFill>
                  <a:schemeClr val="tx1">
                    <a:lumMod val="75000"/>
                    <a:lumOff val="25000"/>
                  </a:schemeClr>
                </a:solidFill>
                <a:effectLst/>
                <a:latin typeface="Arial Narrow" pitchFamily="34" charset="0"/>
                <a:ea typeface="+mn-ea"/>
                <a:cs typeface="+mn-cs"/>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endParaRPr lang="en-US" dirty="0" smtClean="0"/>
          </a:p>
        </p:txBody>
      </p:sp>
      <p:sp>
        <p:nvSpPr>
          <p:cNvPr id="4" name="Content Placeholder 3"/>
          <p:cNvSpPr>
            <a:spLocks noGrp="1"/>
          </p:cNvSpPr>
          <p:nvPr>
            <p:ph sz="half" idx="2" hasCustomPrompt="1"/>
          </p:nvPr>
        </p:nvSpPr>
        <p:spPr>
          <a:xfrm>
            <a:off x="4191000" y="990600"/>
            <a:ext cx="3962400" cy="5486400"/>
          </a:xfrm>
          <a:effectLst>
            <a:outerShdw blurRad="50800" dist="38100" dir="2700000" algn="tl" rotWithShape="0">
              <a:prstClr val="black">
                <a:alpha val="40000"/>
              </a:prstClr>
            </a:outerShdw>
          </a:effectLst>
        </p:spPr>
        <p:txBody>
          <a:bodyPr>
            <a:normAutofit/>
          </a:bodyPr>
          <a:lstStyle>
            <a:lvl1pPr>
              <a:buFont typeface="Wingdings" pitchFamily="2" charset="2"/>
              <a:buNone/>
              <a:defRPr sz="2000" baseline="0">
                <a:solidFill>
                  <a:schemeClr val="tx1">
                    <a:lumMod val="75000"/>
                    <a:lumOff val="25000"/>
                  </a:schemeClr>
                </a:solidFill>
                <a:latin typeface="Arial Narrow" pitchFamily="34" charset="0"/>
              </a:defRPr>
            </a:lvl1pPr>
            <a:lvl2pPr>
              <a:defRPr sz="2000">
                <a:latin typeface="Arial Narrow" pitchFamily="34" charset="0"/>
              </a:defRPr>
            </a:lvl2pPr>
            <a:lvl3pPr>
              <a:defRPr sz="2000">
                <a:latin typeface="Arial Narrow" pitchFamily="34" charset="0"/>
              </a:defRPr>
            </a:lvl3pPr>
            <a:lvl4pPr>
              <a:defRPr sz="2000">
                <a:latin typeface="Arial Narrow" pitchFamily="34" charset="0"/>
              </a:defRPr>
            </a:lvl4pPr>
            <a:lvl5pPr>
              <a:defRPr sz="2000">
                <a:latin typeface="Arial Narrow" pitchFamily="34" charset="0"/>
              </a:defRPr>
            </a:lvl5pPr>
            <a:lvl6pPr>
              <a:defRPr sz="1800"/>
            </a:lvl6pPr>
            <a:lvl7pPr>
              <a:defRPr sz="1800"/>
            </a:lvl7pPr>
            <a:lvl8pPr>
              <a:defRPr sz="1800"/>
            </a:lvl8pPr>
            <a:lvl9pPr>
              <a:defRPr sz="1800"/>
            </a:lvl9pPr>
          </a:lstStyle>
          <a:p>
            <a:pPr lvl="0"/>
            <a:r>
              <a:rPr lang="en-US" dirty="0" smtClean="0"/>
              <a:t>Picture</a:t>
            </a:r>
            <a:endParaRPr lang="en-CA" dirty="0"/>
          </a:p>
        </p:txBody>
      </p:sp>
      <p:pic>
        <p:nvPicPr>
          <p:cNvPr id="15" name="Picture 14" descr="CITY_WH_(transparent).tif"/>
          <p:cNvPicPr>
            <a:picLocks noChangeAspect="1"/>
          </p:cNvPicPr>
          <p:nvPr userDrawn="1"/>
        </p:nvPicPr>
        <p:blipFill>
          <a:blip r:embed="rId2" cstate="print">
            <a:lum bright="100000" contrast="-11000"/>
          </a:blip>
          <a:stretch>
            <a:fillRect/>
          </a:stretch>
        </p:blipFill>
        <p:spPr>
          <a:xfrm>
            <a:off x="8458200" y="5867400"/>
            <a:ext cx="453376" cy="6130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 Bar + ONE Full size Picture">
    <p:spTree>
      <p:nvGrpSpPr>
        <p:cNvPr id="1" name=""/>
        <p:cNvGrpSpPr/>
        <p:nvPr/>
      </p:nvGrpSpPr>
      <p:grpSpPr>
        <a:xfrm>
          <a:off x="0" y="0"/>
          <a:ext cx="0" cy="0"/>
          <a:chOff x="0" y="0"/>
          <a:chExt cx="0" cy="0"/>
        </a:xfrm>
      </p:grpSpPr>
      <p:sp>
        <p:nvSpPr>
          <p:cNvPr id="8" name="Rectangle 7"/>
          <p:cNvSpPr/>
          <p:nvPr userDrawn="1"/>
        </p:nvSpPr>
        <p:spPr>
          <a:xfrm>
            <a:off x="42530" y="42531"/>
            <a:ext cx="9044319" cy="657165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8"/>
          <p:cNvSpPr/>
          <p:nvPr userDrawn="1"/>
        </p:nvSpPr>
        <p:spPr>
          <a:xfrm>
            <a:off x="8219297" y="6655980"/>
            <a:ext cx="87154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9"/>
          <p:cNvSpPr/>
          <p:nvPr userDrawn="1"/>
        </p:nvSpPr>
        <p:spPr>
          <a:xfrm>
            <a:off x="191860" y="176623"/>
            <a:ext cx="8723540" cy="5198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userDrawn="1"/>
        </p:nvSpPr>
        <p:spPr>
          <a:xfrm>
            <a:off x="4194976"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userDrawn="1"/>
        </p:nvSpPr>
        <p:spPr>
          <a:xfrm>
            <a:off x="41275" y="6656953"/>
            <a:ext cx="88900" cy="166239"/>
          </a:xfrm>
          <a:prstGeom prst="rect">
            <a:avLst/>
          </a:prstGeom>
          <a:solidFill>
            <a:srgbClr val="51A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userDrawn="1"/>
        </p:nvSpPr>
        <p:spPr>
          <a:xfrm>
            <a:off x="152400" y="6657561"/>
            <a:ext cx="3994867" cy="164657"/>
          </a:xfrm>
          <a:prstGeom prst="rect">
            <a:avLst/>
          </a:prstGeom>
          <a:solidFill>
            <a:srgbClr val="13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p:cNvSpPr>
            <a:spLocks noGrp="1"/>
          </p:cNvSpPr>
          <p:nvPr>
            <p:ph type="title"/>
          </p:nvPr>
        </p:nvSpPr>
        <p:spPr>
          <a:xfrm>
            <a:off x="152400" y="152400"/>
            <a:ext cx="8229600" cy="563562"/>
          </a:xfrm>
        </p:spPr>
        <p:txBody>
          <a:bodyPr>
            <a:normAutofit/>
          </a:bodyPr>
          <a:lstStyle>
            <a:lvl1pPr algn="ctr">
              <a:defRPr sz="3200" b="1">
                <a:solidFill>
                  <a:schemeClr val="bg1"/>
                </a:solidFill>
                <a:latin typeface="Arial Narrow" pitchFamily="34" charset="0"/>
              </a:defRPr>
            </a:lvl1pPr>
          </a:lstStyle>
          <a:p>
            <a:r>
              <a:rPr lang="en-US" smtClean="0"/>
              <a:t>Click to edit Master title style</a:t>
            </a:r>
            <a:endParaRPr lang="en-CA"/>
          </a:p>
        </p:txBody>
      </p:sp>
      <p:sp>
        <p:nvSpPr>
          <p:cNvPr id="3" name="Content Placeholder 2"/>
          <p:cNvSpPr>
            <a:spLocks noGrp="1"/>
          </p:cNvSpPr>
          <p:nvPr>
            <p:ph sz="half" idx="1" hasCustomPrompt="1"/>
          </p:nvPr>
        </p:nvSpPr>
        <p:spPr>
          <a:xfrm>
            <a:off x="152400" y="1676400"/>
            <a:ext cx="8001000" cy="4800600"/>
          </a:xfrm>
          <a:effectLst>
            <a:outerShdw blurRad="50800" dist="38100" dir="2700000" algn="tl" rotWithShape="0">
              <a:prstClr val="black">
                <a:alpha val="40000"/>
              </a:prstClr>
            </a:outerShdw>
          </a:effectLst>
        </p:spPr>
        <p:txBody>
          <a:bodyPr>
            <a:normAutofit/>
          </a:bodyPr>
          <a:lstStyle>
            <a:lvl1pPr>
              <a:buFont typeface="Wingdings" pitchFamily="2" charset="2"/>
              <a:buNone/>
              <a:defRPr sz="2000" baseline="0">
                <a:solidFill>
                  <a:schemeClr val="tx1">
                    <a:lumMod val="75000"/>
                    <a:lumOff val="25000"/>
                  </a:schemeClr>
                </a:solidFill>
                <a:latin typeface="Arial Narrow" pitchFamily="34" charset="0"/>
              </a:defRPr>
            </a:lvl1pPr>
            <a:lvl2pPr>
              <a:defRPr sz="2400">
                <a:latin typeface="Arial Narrow" pitchFamily="34" charset="0"/>
              </a:defRPr>
            </a:lvl2pPr>
            <a:lvl3pPr>
              <a:defRPr sz="2000">
                <a:latin typeface="Arial Narrow" pitchFamily="34" charset="0"/>
              </a:defRPr>
            </a:lvl3pPr>
            <a:lvl4pPr>
              <a:defRPr sz="1800">
                <a:latin typeface="Arial Narrow" pitchFamily="34" charset="0"/>
              </a:defRPr>
            </a:lvl4pPr>
            <a:lvl5pPr>
              <a:defRPr sz="1800">
                <a:latin typeface="Arial Narrow" pitchFamily="34" charset="0"/>
              </a:defRPr>
            </a:lvl5pPr>
            <a:lvl6pPr>
              <a:defRPr sz="1800"/>
            </a:lvl6pPr>
            <a:lvl7pPr>
              <a:defRPr sz="1800"/>
            </a:lvl7pPr>
            <a:lvl8pPr>
              <a:defRPr sz="1800"/>
            </a:lvl8pPr>
            <a:lvl9pPr>
              <a:defRPr sz="1800"/>
            </a:lvl9pPr>
          </a:lstStyle>
          <a:p>
            <a:pPr lvl="0"/>
            <a:r>
              <a:rPr lang="en-US" dirty="0" smtClean="0"/>
              <a:t>Picture</a:t>
            </a:r>
            <a:endParaRPr lang="en-CA" dirty="0"/>
          </a:p>
        </p:txBody>
      </p:sp>
      <p:sp>
        <p:nvSpPr>
          <p:cNvPr id="4" name="Content Placeholder 3"/>
          <p:cNvSpPr>
            <a:spLocks noGrp="1"/>
          </p:cNvSpPr>
          <p:nvPr>
            <p:ph sz="half" idx="2"/>
          </p:nvPr>
        </p:nvSpPr>
        <p:spPr>
          <a:xfrm>
            <a:off x="152400" y="990600"/>
            <a:ext cx="8001000" cy="457200"/>
          </a:xfrm>
        </p:spPr>
        <p:txBody>
          <a:bodyPr>
            <a:normAutofit/>
          </a:bodyPr>
          <a:lstStyle>
            <a:lvl1pPr>
              <a:buFont typeface="Wingdings" pitchFamily="2" charset="2"/>
              <a:buNone/>
              <a:defRPr sz="2000" baseline="0">
                <a:solidFill>
                  <a:schemeClr val="tx1">
                    <a:lumMod val="75000"/>
                    <a:lumOff val="25000"/>
                  </a:schemeClr>
                </a:solidFill>
                <a:latin typeface="Arial Narrow" pitchFamily="34" charset="0"/>
              </a:defRPr>
            </a:lvl1pPr>
            <a:lvl2pPr>
              <a:defRPr sz="2000">
                <a:latin typeface="Arial Narrow" pitchFamily="34" charset="0"/>
              </a:defRPr>
            </a:lvl2pPr>
            <a:lvl3pPr>
              <a:defRPr sz="2000">
                <a:latin typeface="Arial Narrow" pitchFamily="34" charset="0"/>
              </a:defRPr>
            </a:lvl3pPr>
            <a:lvl4pPr>
              <a:defRPr sz="2000">
                <a:latin typeface="Arial Narrow" pitchFamily="34" charset="0"/>
              </a:defRPr>
            </a:lvl4pPr>
            <a:lvl5pPr>
              <a:defRPr sz="2000">
                <a:latin typeface="Arial Narrow" pitchFamily="34" charset="0"/>
              </a:defRPr>
            </a:lvl5pPr>
            <a:lvl6pPr>
              <a:defRPr sz="1800"/>
            </a:lvl6pPr>
            <a:lvl7pPr>
              <a:defRPr sz="1800"/>
            </a:lvl7pPr>
            <a:lvl8pPr>
              <a:defRPr sz="1800"/>
            </a:lvl8pPr>
            <a:lvl9pPr>
              <a:defRPr sz="1800"/>
            </a:lvl9pPr>
          </a:lstStyle>
          <a:p>
            <a:pPr lvl="0"/>
            <a:endParaRPr lang="en-CA" dirty="0"/>
          </a:p>
        </p:txBody>
      </p:sp>
      <p:pic>
        <p:nvPicPr>
          <p:cNvPr id="15" name="Picture 14" descr="CITY_WH_(transparent).tif"/>
          <p:cNvPicPr>
            <a:picLocks noChangeAspect="1"/>
          </p:cNvPicPr>
          <p:nvPr userDrawn="1"/>
        </p:nvPicPr>
        <p:blipFill>
          <a:blip r:embed="rId2" cstate="print">
            <a:lum bright="100000" contrast="-11000"/>
          </a:blip>
          <a:stretch>
            <a:fillRect/>
          </a:stretch>
        </p:blipFill>
        <p:spPr>
          <a:xfrm>
            <a:off x="8458200" y="5867400"/>
            <a:ext cx="453376" cy="61306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F744C-D489-4DD2-BA2F-5DAD193D564E}" type="datetimeFigureOut">
              <a:rPr lang="en-CA" smtClean="0"/>
              <a:pPr/>
              <a:t>29/01/2014</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2C892-9AE3-4BCE-87E5-4834EEC54F5C}"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3" r:id="rId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mailto:elalande@london.ca"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800" dirty="0" smtClean="0"/>
              <a:t>Secondary Dwelling Units</a:t>
            </a:r>
            <a:br>
              <a:rPr lang="en-US" sz="4800" dirty="0" smtClean="0"/>
            </a:br>
            <a:r>
              <a:rPr lang="en-US" sz="4800" dirty="0" smtClean="0"/>
              <a:t/>
            </a:r>
            <a:br>
              <a:rPr lang="en-US" sz="4800" dirty="0" smtClean="0"/>
            </a:br>
            <a:endParaRPr lang="en-CA" sz="4800" dirty="0"/>
          </a:p>
        </p:txBody>
      </p:sp>
      <p:sp>
        <p:nvSpPr>
          <p:cNvPr id="3" name="Subtitle 2"/>
          <p:cNvSpPr>
            <a:spLocks noGrp="1"/>
          </p:cNvSpPr>
          <p:nvPr>
            <p:ph type="subTitle" idx="1"/>
          </p:nvPr>
        </p:nvSpPr>
        <p:spPr>
          <a:xfrm>
            <a:off x="1143000" y="2590800"/>
            <a:ext cx="7086600" cy="2057400"/>
          </a:xfrm>
        </p:spPr>
        <p:txBody>
          <a:bodyPr>
            <a:normAutofit/>
          </a:bodyPr>
          <a:lstStyle/>
          <a:p>
            <a:r>
              <a:rPr lang="en-US" sz="2800" dirty="0" smtClean="0"/>
              <a:t>Orchard Park/Sherwood Forest </a:t>
            </a:r>
            <a:r>
              <a:rPr lang="en-US" sz="2800" dirty="0" smtClean="0"/>
              <a:t>Ratepayers Association</a:t>
            </a:r>
          </a:p>
          <a:p>
            <a:r>
              <a:rPr lang="en-US" sz="2800" dirty="0" smtClean="0"/>
              <a:t>Community Meeting</a:t>
            </a:r>
          </a:p>
          <a:p>
            <a:r>
              <a:rPr lang="en-US" sz="2800" dirty="0" smtClean="0"/>
              <a:t>January 29,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Secondary Dwelling Units</a:t>
            </a:r>
            <a:endParaRPr lang="en-CA" dirty="0"/>
          </a:p>
        </p:txBody>
      </p:sp>
      <p:sp>
        <p:nvSpPr>
          <p:cNvPr id="3" name="Content Placeholder 2"/>
          <p:cNvSpPr>
            <a:spLocks noGrp="1"/>
          </p:cNvSpPr>
          <p:nvPr>
            <p:ph idx="1"/>
          </p:nvPr>
        </p:nvSpPr>
        <p:spPr>
          <a:xfrm>
            <a:off x="762000" y="914400"/>
            <a:ext cx="8077200" cy="5486399"/>
          </a:xfrm>
        </p:spPr>
        <p:txBody>
          <a:bodyPr>
            <a:normAutofit/>
          </a:bodyPr>
          <a:lstStyle/>
          <a:p>
            <a:pPr>
              <a:buNone/>
            </a:pPr>
            <a:r>
              <a:rPr lang="en-US" sz="2400" b="1" dirty="0" smtClean="0">
                <a:solidFill>
                  <a:schemeClr val="tx1"/>
                </a:solidFill>
              </a:rPr>
              <a:t>Today’s Presentation:</a:t>
            </a:r>
          </a:p>
          <a:p>
            <a:pPr>
              <a:buNone/>
            </a:pPr>
            <a:endParaRPr lang="en-US" sz="2400" b="1" dirty="0" smtClean="0">
              <a:solidFill>
                <a:schemeClr val="tx1"/>
              </a:solidFill>
            </a:endParaRPr>
          </a:p>
          <a:p>
            <a:r>
              <a:rPr lang="en-US" sz="2400" dirty="0" smtClean="0">
                <a:solidFill>
                  <a:schemeClr val="tx1"/>
                </a:solidFill>
              </a:rPr>
              <a:t>Why New Policies?</a:t>
            </a:r>
          </a:p>
          <a:p>
            <a:r>
              <a:rPr lang="en-US" sz="2400" dirty="0" smtClean="0">
                <a:solidFill>
                  <a:schemeClr val="tx1"/>
                </a:solidFill>
              </a:rPr>
              <a:t>Our Existing Framework.</a:t>
            </a:r>
          </a:p>
          <a:p>
            <a:r>
              <a:rPr lang="en-US" sz="2400" dirty="0" smtClean="0">
                <a:solidFill>
                  <a:schemeClr val="tx1"/>
                </a:solidFill>
              </a:rPr>
              <a:t>Where we are.</a:t>
            </a:r>
          </a:p>
          <a:p>
            <a:r>
              <a:rPr lang="en-US" sz="2400" dirty="0" smtClean="0">
                <a:solidFill>
                  <a:schemeClr val="tx1"/>
                </a:solidFill>
              </a:rPr>
              <a:t>What are Secondary Dwelling Units?</a:t>
            </a:r>
          </a:p>
          <a:p>
            <a:r>
              <a:rPr lang="en-US" sz="2400" dirty="0" smtClean="0">
                <a:solidFill>
                  <a:schemeClr val="tx1"/>
                </a:solidFill>
              </a:rPr>
              <a:t>Public Consultation</a:t>
            </a:r>
          </a:p>
          <a:p>
            <a:r>
              <a:rPr lang="en-US" sz="2400" dirty="0" smtClean="0">
                <a:solidFill>
                  <a:schemeClr val="tx1"/>
                </a:solidFill>
              </a:rPr>
              <a:t>City’s Goals.</a:t>
            </a:r>
          </a:p>
          <a:p>
            <a:r>
              <a:rPr lang="en-US" sz="2400" dirty="0" smtClean="0">
                <a:solidFill>
                  <a:schemeClr val="tx1"/>
                </a:solidFill>
              </a:rPr>
              <a:t>Proposed Framework.</a:t>
            </a:r>
          </a:p>
          <a:p>
            <a:endParaRPr lang="en-US" sz="2400" dirty="0" smtClean="0">
              <a:solidFill>
                <a:schemeClr val="tx1"/>
              </a:solidFill>
            </a:endParaRPr>
          </a:p>
          <a:p>
            <a:endParaRPr lang="en-CA" sz="24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New Policies?</a:t>
            </a:r>
            <a:endParaRPr lang="en-CA" i="1" dirty="0"/>
          </a:p>
        </p:txBody>
      </p:sp>
      <p:sp>
        <p:nvSpPr>
          <p:cNvPr id="3" name="Content Placeholder 2"/>
          <p:cNvSpPr>
            <a:spLocks noGrp="1"/>
          </p:cNvSpPr>
          <p:nvPr>
            <p:ph idx="1"/>
          </p:nvPr>
        </p:nvSpPr>
        <p:spPr>
          <a:xfrm>
            <a:off x="152400" y="838200"/>
            <a:ext cx="5334000" cy="5486399"/>
          </a:xfrm>
        </p:spPr>
        <p:txBody>
          <a:bodyPr>
            <a:noAutofit/>
          </a:bodyPr>
          <a:lstStyle/>
          <a:p>
            <a:pPr marL="292100" lvl="1" indent="-292100">
              <a:buFont typeface="Arial" pitchFamily="34" charset="0"/>
              <a:buChar char="•"/>
            </a:pPr>
            <a:r>
              <a:rPr lang="en-GB" b="1" dirty="0" smtClean="0">
                <a:solidFill>
                  <a:schemeClr val="tx1"/>
                </a:solidFill>
                <a:latin typeface="Arial" pitchFamily="34" charset="0"/>
                <a:cs typeface="Arial" pitchFamily="34" charset="0"/>
              </a:rPr>
              <a:t>Bill 140</a:t>
            </a:r>
            <a:r>
              <a:rPr lang="en-GB" dirty="0" smtClean="0">
                <a:solidFill>
                  <a:schemeClr val="tx1"/>
                </a:solidFill>
                <a:latin typeface="Arial" pitchFamily="34" charset="0"/>
                <a:cs typeface="Arial" pitchFamily="34" charset="0"/>
              </a:rPr>
              <a:t>  </a:t>
            </a:r>
            <a:r>
              <a:rPr lang="en-GB" dirty="0" smtClean="0">
                <a:solidFill>
                  <a:schemeClr val="tx1"/>
                </a:solidFill>
                <a:latin typeface="Arial" pitchFamily="34" charset="0"/>
                <a:cs typeface="Arial" pitchFamily="34" charset="0"/>
                <a:sym typeface="Wingdings" pitchFamily="2" charset="2"/>
              </a:rPr>
              <a:t> 	</a:t>
            </a:r>
            <a:r>
              <a:rPr lang="en-CA" i="1" dirty="0" smtClean="0">
                <a:solidFill>
                  <a:schemeClr val="tx1"/>
                </a:solidFill>
              </a:rPr>
              <a:t>Strong Communities through 			Affordable Housing Act, 2011</a:t>
            </a:r>
          </a:p>
          <a:p>
            <a:pPr marL="292100" lvl="1" indent="-292100">
              <a:buFont typeface="Arial" pitchFamily="34" charset="0"/>
              <a:buChar char="•"/>
            </a:pPr>
            <a:endParaRPr lang="en-US" dirty="0" smtClean="0">
              <a:solidFill>
                <a:schemeClr val="tx1"/>
              </a:solidFill>
              <a:latin typeface="Arial" pitchFamily="34" charset="0"/>
              <a:cs typeface="Arial" pitchFamily="34" charset="0"/>
            </a:endParaRPr>
          </a:p>
          <a:p>
            <a:pPr marL="292100" lvl="1" indent="-292100">
              <a:buFont typeface="Arial" pitchFamily="34" charset="0"/>
              <a:buChar char="•"/>
            </a:pPr>
            <a:r>
              <a:rPr lang="en-US" dirty="0" smtClean="0">
                <a:solidFill>
                  <a:schemeClr val="tx1"/>
                </a:solidFill>
                <a:latin typeface="Arial" pitchFamily="34" charset="0"/>
                <a:cs typeface="Arial" pitchFamily="34" charset="0"/>
              </a:rPr>
              <a:t>Changes to the </a:t>
            </a:r>
            <a:r>
              <a:rPr lang="en-US" i="1" dirty="0" smtClean="0">
                <a:solidFill>
                  <a:schemeClr val="tx1"/>
                </a:solidFill>
                <a:latin typeface="Arial" pitchFamily="34" charset="0"/>
                <a:cs typeface="Arial" pitchFamily="34" charset="0"/>
              </a:rPr>
              <a:t>Planning Act</a:t>
            </a:r>
            <a:endParaRPr lang="en-GB" dirty="0" smtClean="0">
              <a:solidFill>
                <a:schemeClr val="tx1"/>
              </a:solidFill>
              <a:latin typeface="Arial" pitchFamily="34" charset="0"/>
              <a:cs typeface="Arial" pitchFamily="34" charset="0"/>
            </a:endParaRPr>
          </a:p>
          <a:p>
            <a:pPr marL="292100" lvl="1" indent="-292100">
              <a:buFont typeface="Arial" pitchFamily="34" charset="0"/>
              <a:buChar char="•"/>
            </a:pPr>
            <a:endParaRPr lang="en-GB" dirty="0" smtClean="0">
              <a:solidFill>
                <a:schemeClr val="tx1"/>
              </a:solidFill>
              <a:latin typeface="Arial" pitchFamily="34" charset="0"/>
              <a:cs typeface="Arial" pitchFamily="34" charset="0"/>
            </a:endParaRPr>
          </a:p>
          <a:p>
            <a:pPr marL="292100" lvl="1" indent="-292100">
              <a:buFont typeface="Arial" pitchFamily="34" charset="0"/>
              <a:buChar char="•"/>
            </a:pPr>
            <a:r>
              <a:rPr lang="en-GB" dirty="0" smtClean="0">
                <a:solidFill>
                  <a:schemeClr val="tx1"/>
                </a:solidFill>
                <a:latin typeface="Arial" pitchFamily="34" charset="0"/>
                <a:cs typeface="Arial" pitchFamily="34" charset="0"/>
              </a:rPr>
              <a:t>Affordable Housing </a:t>
            </a:r>
            <a:r>
              <a:rPr lang="en-GB" b="1" dirty="0" smtClean="0">
                <a:solidFill>
                  <a:schemeClr val="tx1"/>
                </a:solidFill>
                <a:latin typeface="Arial" pitchFamily="34" charset="0"/>
                <a:cs typeface="Arial" pitchFamily="34" charset="0"/>
              </a:rPr>
              <a:t>=</a:t>
            </a:r>
            <a:r>
              <a:rPr lang="en-GB" dirty="0" smtClean="0">
                <a:solidFill>
                  <a:schemeClr val="tx1"/>
                </a:solidFill>
                <a:latin typeface="Arial" pitchFamily="34" charset="0"/>
                <a:cs typeface="Arial" pitchFamily="34" charset="0"/>
              </a:rPr>
              <a:t> Provincial Interest</a:t>
            </a:r>
          </a:p>
          <a:p>
            <a:pPr marL="114300" lvl="1" indent="-114300">
              <a:buFont typeface="Arial" pitchFamily="34" charset="0"/>
              <a:buChar char="•"/>
            </a:pPr>
            <a:endParaRPr lang="en-GB" dirty="0" smtClean="0">
              <a:solidFill>
                <a:schemeClr val="tx1"/>
              </a:solidFill>
              <a:latin typeface="Arial" pitchFamily="34" charset="0"/>
              <a:cs typeface="Arial" pitchFamily="34" charset="0"/>
            </a:endParaRPr>
          </a:p>
          <a:p>
            <a:pPr marL="292100" lvl="1" indent="-292100">
              <a:buFont typeface="Arial" pitchFamily="34" charset="0"/>
              <a:buChar char="•"/>
            </a:pPr>
            <a:r>
              <a:rPr lang="en-GB" dirty="0" smtClean="0">
                <a:solidFill>
                  <a:schemeClr val="tx1"/>
                </a:solidFill>
                <a:latin typeface="Arial" pitchFamily="34" charset="0"/>
                <a:cs typeface="Arial" pitchFamily="34" charset="0"/>
              </a:rPr>
              <a:t>Official Plan policies must contain policies to allow for Secondary Dwelling Units within (Section 16(3)):</a:t>
            </a:r>
          </a:p>
          <a:p>
            <a:pPr lvl="1" defTabSz="114300">
              <a:buFont typeface="Wingdings" pitchFamily="2" charset="2"/>
              <a:buChar char="Ø"/>
            </a:pPr>
            <a:r>
              <a:rPr lang="en-GB" sz="1800" i="1" dirty="0" smtClean="0">
                <a:solidFill>
                  <a:schemeClr val="tx1"/>
                </a:solidFill>
                <a:latin typeface="Arial" pitchFamily="34" charset="0"/>
                <a:cs typeface="Arial" pitchFamily="34" charset="0"/>
              </a:rPr>
              <a:t>Single Detached Dwellings</a:t>
            </a:r>
          </a:p>
          <a:p>
            <a:pPr lvl="1" defTabSz="114300">
              <a:buFont typeface="Wingdings" pitchFamily="2" charset="2"/>
              <a:buChar char="Ø"/>
            </a:pPr>
            <a:r>
              <a:rPr lang="en-GB" sz="1800" i="1" dirty="0" smtClean="0">
                <a:solidFill>
                  <a:schemeClr val="tx1"/>
                </a:solidFill>
                <a:latin typeface="Arial" pitchFamily="34" charset="0"/>
                <a:cs typeface="Arial" pitchFamily="34" charset="0"/>
              </a:rPr>
              <a:t>Semi Detached Dwellings</a:t>
            </a:r>
          </a:p>
          <a:p>
            <a:pPr lvl="1" defTabSz="114300">
              <a:buFont typeface="Wingdings" pitchFamily="2" charset="2"/>
              <a:buChar char="Ø"/>
            </a:pPr>
            <a:r>
              <a:rPr lang="en-GB" sz="1800" dirty="0" smtClean="0">
                <a:solidFill>
                  <a:schemeClr val="tx1"/>
                </a:solidFill>
                <a:latin typeface="Arial" pitchFamily="34" charset="0"/>
                <a:cs typeface="Arial" pitchFamily="34" charset="0"/>
              </a:rPr>
              <a:t>Townhouses; </a:t>
            </a:r>
            <a:r>
              <a:rPr lang="en-GB" sz="1800" b="1" dirty="0" smtClean="0">
                <a:solidFill>
                  <a:schemeClr val="tx1"/>
                </a:solidFill>
                <a:latin typeface="Arial" pitchFamily="34" charset="0"/>
                <a:cs typeface="Arial" pitchFamily="34" charset="0"/>
              </a:rPr>
              <a:t>OR</a:t>
            </a:r>
          </a:p>
          <a:p>
            <a:pPr lvl="1" defTabSz="114300">
              <a:buFont typeface="Wingdings" pitchFamily="2" charset="2"/>
              <a:buChar char="Ø"/>
            </a:pPr>
            <a:r>
              <a:rPr lang="en-GB" sz="1800" dirty="0" smtClean="0">
                <a:solidFill>
                  <a:schemeClr val="tx1"/>
                </a:solidFill>
                <a:latin typeface="Arial" pitchFamily="34" charset="0"/>
                <a:cs typeface="Arial" pitchFamily="34" charset="0"/>
              </a:rPr>
              <a:t>Accessory Structures of Singles, Semis and Townhouses</a:t>
            </a:r>
          </a:p>
          <a:p>
            <a:pPr marL="285750" lvl="1" defTabSz="114300">
              <a:buFont typeface="Arial" pitchFamily="34" charset="0"/>
              <a:buChar char="•"/>
            </a:pPr>
            <a:endParaRPr lang="en-GB" dirty="0" smtClean="0">
              <a:solidFill>
                <a:schemeClr val="tx1"/>
              </a:solidFill>
              <a:latin typeface="Arial" pitchFamily="34" charset="0"/>
              <a:cs typeface="Arial" pitchFamily="34" charset="0"/>
            </a:endParaRPr>
          </a:p>
          <a:p>
            <a:pPr marL="285750" lvl="1" defTabSz="114300">
              <a:buFont typeface="Arial" pitchFamily="34" charset="0"/>
              <a:buChar char="•"/>
            </a:pPr>
            <a:endParaRPr lang="en-GB" dirty="0" smtClean="0">
              <a:solidFill>
                <a:schemeClr val="tx1"/>
              </a:solidFill>
              <a:latin typeface="Arial" pitchFamily="34" charset="0"/>
              <a:cs typeface="Arial" pitchFamily="34" charset="0"/>
            </a:endParaRPr>
          </a:p>
          <a:p>
            <a:pPr marL="285750" lvl="1" defTabSz="114300">
              <a:buFont typeface="Arial" pitchFamily="34" charset="0"/>
              <a:buChar char="•"/>
            </a:pPr>
            <a:endParaRPr lang="en-GB" dirty="0" smtClean="0">
              <a:solidFill>
                <a:schemeClr val="tx1"/>
              </a:solidFill>
              <a:latin typeface="Arial" pitchFamily="34" charset="0"/>
              <a:cs typeface="Arial" pitchFamily="34" charset="0"/>
            </a:endParaRPr>
          </a:p>
          <a:p>
            <a:pPr>
              <a:buFont typeface="Arial" pitchFamily="34" charset="0"/>
              <a:buChar char="•"/>
            </a:pPr>
            <a:endParaRPr lang="en-CA"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New Policies?</a:t>
            </a:r>
            <a:endParaRPr lang="en-CA" dirty="0"/>
          </a:p>
        </p:txBody>
      </p:sp>
      <p:sp>
        <p:nvSpPr>
          <p:cNvPr id="3" name="Content Placeholder 2"/>
          <p:cNvSpPr>
            <a:spLocks noGrp="1"/>
          </p:cNvSpPr>
          <p:nvPr>
            <p:ph idx="1"/>
          </p:nvPr>
        </p:nvSpPr>
        <p:spPr/>
        <p:txBody>
          <a:bodyPr/>
          <a:lstStyle/>
          <a:p>
            <a:pPr lvl="0">
              <a:buNone/>
            </a:pPr>
            <a:r>
              <a:rPr lang="en-US" b="1" dirty="0" smtClean="0">
                <a:solidFill>
                  <a:schemeClr val="tx1"/>
                </a:solidFill>
                <a:latin typeface="Arial" pitchFamily="34" charset="0"/>
                <a:cs typeface="Arial" pitchFamily="34" charset="0"/>
              </a:rPr>
              <a:t>Ministry of Municipal Affairs and Housing (</a:t>
            </a:r>
            <a:r>
              <a:rPr lang="en-US" b="1" dirty="0" err="1" smtClean="0">
                <a:solidFill>
                  <a:schemeClr val="tx1"/>
                </a:solidFill>
                <a:latin typeface="Arial" pitchFamily="34" charset="0"/>
                <a:cs typeface="Arial" pitchFamily="34" charset="0"/>
              </a:rPr>
              <a:t>MMAH</a:t>
            </a:r>
            <a:r>
              <a:rPr lang="en-US" b="1" dirty="0" smtClean="0">
                <a:solidFill>
                  <a:schemeClr val="tx1"/>
                </a:solidFill>
                <a:latin typeface="Arial" pitchFamily="34" charset="0"/>
                <a:cs typeface="Arial" pitchFamily="34" charset="0"/>
              </a:rPr>
              <a:t>) </a:t>
            </a:r>
          </a:p>
          <a:p>
            <a:pPr lvl="0">
              <a:buNone/>
            </a:pPr>
            <a:r>
              <a:rPr lang="en-US" u="sng" dirty="0" smtClean="0">
                <a:solidFill>
                  <a:schemeClr val="tx1"/>
                </a:solidFill>
                <a:latin typeface="Arial" pitchFamily="34" charset="0"/>
                <a:cs typeface="Arial" pitchFamily="34" charset="0"/>
              </a:rPr>
              <a:t>Noted Benefits:</a:t>
            </a:r>
          </a:p>
          <a:p>
            <a:pPr lvl="0">
              <a:buNone/>
            </a:pPr>
            <a:endParaRPr lang="en-US" u="sng" dirty="0" smtClean="0">
              <a:solidFill>
                <a:schemeClr val="tx1"/>
              </a:solidFill>
              <a:latin typeface="Arial" pitchFamily="34" charset="0"/>
              <a:cs typeface="Arial" pitchFamily="34" charset="0"/>
            </a:endParaRPr>
          </a:p>
          <a:p>
            <a:pPr lvl="0">
              <a:buFont typeface="Arial" pitchFamily="34" charset="0"/>
              <a:buChar char="•"/>
            </a:pPr>
            <a:r>
              <a:rPr lang="en-CA" dirty="0" smtClean="0">
                <a:solidFill>
                  <a:schemeClr val="tx1"/>
                </a:solidFill>
                <a:latin typeface="Arial" pitchFamily="34" charset="0"/>
                <a:cs typeface="Arial" pitchFamily="34" charset="0"/>
              </a:rPr>
              <a:t>Providing homeowners an opportunity to earn additional income to help meet the cost of home ownership.</a:t>
            </a:r>
          </a:p>
          <a:p>
            <a:pPr lvl="0">
              <a:buFont typeface="Arial" pitchFamily="34" charset="0"/>
              <a:buChar char="•"/>
            </a:pPr>
            <a:endParaRPr lang="en-CA" dirty="0" smtClean="0">
              <a:solidFill>
                <a:schemeClr val="tx1"/>
              </a:solidFill>
              <a:latin typeface="Arial" pitchFamily="34" charset="0"/>
              <a:cs typeface="Arial" pitchFamily="34" charset="0"/>
            </a:endParaRPr>
          </a:p>
          <a:p>
            <a:pPr lvl="0">
              <a:buFont typeface="Arial" pitchFamily="34" charset="0"/>
              <a:buChar char="•"/>
            </a:pPr>
            <a:r>
              <a:rPr lang="en-CA" dirty="0" smtClean="0">
                <a:solidFill>
                  <a:schemeClr val="tx1"/>
                </a:solidFill>
                <a:latin typeface="Arial" pitchFamily="34" charset="0"/>
                <a:cs typeface="Arial" pitchFamily="34" charset="0"/>
              </a:rPr>
              <a:t>Providing more housing options for extended family or elderly parents, or for a live-in caregiver;</a:t>
            </a:r>
          </a:p>
          <a:p>
            <a:pPr lvl="0">
              <a:buFont typeface="Arial" pitchFamily="34" charset="0"/>
              <a:buChar char="•"/>
            </a:pPr>
            <a:endParaRPr lang="en-CA" dirty="0" smtClean="0">
              <a:solidFill>
                <a:schemeClr val="tx1"/>
              </a:solidFill>
              <a:latin typeface="Arial" pitchFamily="34" charset="0"/>
              <a:cs typeface="Arial" pitchFamily="34" charset="0"/>
            </a:endParaRPr>
          </a:p>
          <a:p>
            <a:pPr lvl="0">
              <a:buFont typeface="Arial" pitchFamily="34" charset="0"/>
              <a:buChar char="•"/>
            </a:pPr>
            <a:r>
              <a:rPr lang="en-CA" dirty="0" smtClean="0">
                <a:solidFill>
                  <a:schemeClr val="tx1"/>
                </a:solidFill>
                <a:latin typeface="Arial" pitchFamily="34" charset="0"/>
                <a:cs typeface="Arial" pitchFamily="34" charset="0"/>
              </a:rPr>
              <a:t>Increasing stock of rental units in an area;</a:t>
            </a:r>
          </a:p>
          <a:p>
            <a:pPr lvl="0">
              <a:buFont typeface="Arial" pitchFamily="34" charset="0"/>
              <a:buChar char="•"/>
            </a:pPr>
            <a:endParaRPr lang="en-CA" dirty="0" smtClean="0">
              <a:solidFill>
                <a:schemeClr val="tx1"/>
              </a:solidFill>
              <a:latin typeface="Arial" pitchFamily="34" charset="0"/>
              <a:cs typeface="Arial" pitchFamily="34" charset="0"/>
            </a:endParaRPr>
          </a:p>
          <a:p>
            <a:pPr lvl="0">
              <a:buFont typeface="Arial" pitchFamily="34" charset="0"/>
              <a:buChar char="•"/>
            </a:pPr>
            <a:r>
              <a:rPr lang="en-CA" dirty="0" smtClean="0">
                <a:solidFill>
                  <a:schemeClr val="tx1"/>
                </a:solidFill>
                <a:latin typeface="Arial" pitchFamily="34" charset="0"/>
                <a:cs typeface="Arial" pitchFamily="34" charset="0"/>
              </a:rPr>
              <a:t>Maximizing densities and through efficient use of infrastructure;</a:t>
            </a:r>
          </a:p>
          <a:p>
            <a:pPr lvl="0">
              <a:buFont typeface="Arial" pitchFamily="34" charset="0"/>
              <a:buChar char="•"/>
            </a:pPr>
            <a:endParaRPr lang="en-CA" dirty="0" smtClean="0">
              <a:solidFill>
                <a:schemeClr val="tx1"/>
              </a:solidFill>
              <a:latin typeface="Arial" pitchFamily="34" charset="0"/>
              <a:cs typeface="Arial" pitchFamily="34" charset="0"/>
            </a:endParaRPr>
          </a:p>
          <a:p>
            <a:pPr lvl="0">
              <a:buFont typeface="Arial" pitchFamily="34" charset="0"/>
              <a:buChar char="•"/>
            </a:pPr>
            <a:r>
              <a:rPr lang="en-CA" dirty="0" smtClean="0">
                <a:solidFill>
                  <a:schemeClr val="tx1"/>
                </a:solidFill>
                <a:latin typeface="Arial" pitchFamily="34" charset="0"/>
                <a:cs typeface="Arial" pitchFamily="34" charset="0"/>
              </a:rPr>
              <a:t>Creating jobs in the construction/renovation industry.</a:t>
            </a:r>
          </a:p>
          <a:p>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CA"/>
          </a:p>
        </p:txBody>
      </p:sp>
      <p:sp>
        <p:nvSpPr>
          <p:cNvPr id="3" name="Content Placeholder 2"/>
          <p:cNvSpPr>
            <a:spLocks noGrp="1"/>
          </p:cNvSpPr>
          <p:nvPr>
            <p:ph idx="1"/>
          </p:nvPr>
        </p:nvSpPr>
        <p:spPr/>
        <p:txBody>
          <a:bodyPr>
            <a:normAutofit lnSpcReduction="10000"/>
          </a:bodyPr>
          <a:lstStyle/>
          <a:p>
            <a:pPr>
              <a:buNone/>
            </a:pPr>
            <a:r>
              <a:rPr lang="en-US" b="1" dirty="0" smtClean="0">
                <a:solidFill>
                  <a:schemeClr val="tx1"/>
                </a:solidFill>
              </a:rPr>
              <a:t>Municipal Considerations (</a:t>
            </a:r>
            <a:r>
              <a:rPr lang="en-US" dirty="0" smtClean="0">
                <a:solidFill>
                  <a:schemeClr val="tx1"/>
                </a:solidFill>
              </a:rPr>
              <a:t>from </a:t>
            </a:r>
            <a:r>
              <a:rPr lang="en-US" dirty="0" err="1" smtClean="0">
                <a:solidFill>
                  <a:schemeClr val="tx1"/>
                </a:solidFill>
              </a:rPr>
              <a:t>MMAH</a:t>
            </a:r>
            <a:r>
              <a:rPr lang="en-US" b="1" dirty="0" smtClean="0">
                <a:solidFill>
                  <a:schemeClr val="tx1"/>
                </a:solidFill>
              </a:rPr>
              <a:t>):</a:t>
            </a:r>
          </a:p>
          <a:p>
            <a:pPr>
              <a:buFont typeface="Arial" pitchFamily="34" charset="0"/>
              <a:buChar char="•"/>
            </a:pPr>
            <a:r>
              <a:rPr lang="en-US" dirty="0" smtClean="0">
                <a:solidFill>
                  <a:schemeClr val="tx1"/>
                </a:solidFill>
              </a:rPr>
              <a:t>Second units should be permitted in both existing residential communities and in newly developing areas. </a:t>
            </a:r>
          </a:p>
          <a:p>
            <a:pPr>
              <a:buFont typeface="Arial" pitchFamily="34" charset="0"/>
              <a:buChar char="•"/>
            </a:pPr>
            <a:r>
              <a:rPr lang="en-US" dirty="0" smtClean="0">
                <a:solidFill>
                  <a:schemeClr val="tx1"/>
                </a:solidFill>
              </a:rPr>
              <a:t>While the Act requires municipalities to permit second units, the government recognizes there may be inherent constraints within portions of a municipality or community which would make those areas inappropriate for second units.</a:t>
            </a:r>
          </a:p>
          <a:p>
            <a:pPr>
              <a:buFont typeface="Arial" pitchFamily="34" charset="0"/>
              <a:buChar char="•"/>
            </a:pPr>
            <a:r>
              <a:rPr lang="en-US" dirty="0" smtClean="0">
                <a:solidFill>
                  <a:schemeClr val="tx1"/>
                </a:solidFill>
              </a:rPr>
              <a:t>Municipalities should assess where second units may be appropriate in the primary dwelling versus the ancillary structure. </a:t>
            </a:r>
          </a:p>
          <a:p>
            <a:pPr>
              <a:buFont typeface="Arial" pitchFamily="34" charset="0"/>
              <a:buChar char="•"/>
            </a:pPr>
            <a:r>
              <a:rPr lang="en-US" dirty="0" smtClean="0">
                <a:solidFill>
                  <a:schemeClr val="tx1"/>
                </a:solidFill>
              </a:rPr>
              <a:t>Municipalities that currently permit second units will need to review their official plans and zoning by-laws to assess whether they are permitted in the range of housing types listed in the Act.</a:t>
            </a:r>
          </a:p>
          <a:p>
            <a:pPr>
              <a:buFont typeface="Arial" pitchFamily="34" charset="0"/>
              <a:buChar char="•"/>
            </a:pPr>
            <a:r>
              <a:rPr lang="en-US" dirty="0" smtClean="0">
                <a:solidFill>
                  <a:schemeClr val="tx1"/>
                </a:solidFill>
              </a:rPr>
              <a:t>While the Act introduced a regulation-making ability for the Minister of Municipal Affairs and Housing to prescribe minimum standards for second units, a regulation has not been issued under this authority. As such, </a:t>
            </a:r>
            <a:r>
              <a:rPr lang="en-US" b="1" dirty="0" smtClean="0">
                <a:solidFill>
                  <a:schemeClr val="tx1"/>
                </a:solidFill>
              </a:rPr>
              <a:t>municipalities are responsible for determining what standards or zoning provisions should apply to second units</a:t>
            </a:r>
            <a:r>
              <a:rPr lang="en-US" dirty="0" smtClean="0">
                <a:solidFill>
                  <a:schemeClr val="tx1"/>
                </a:solidFill>
              </a:rPr>
              <a:t> in relation to matters such as minimum unit size or parking requirements. Standards should support the creation of second units.</a:t>
            </a:r>
          </a:p>
          <a:p>
            <a:endParaRPr lang="en-CA"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New Policies?</a:t>
            </a:r>
            <a:endParaRPr lang="en-CA" dirty="0"/>
          </a:p>
        </p:txBody>
      </p:sp>
      <p:sp>
        <p:nvSpPr>
          <p:cNvPr id="3" name="Content Placeholder 2"/>
          <p:cNvSpPr>
            <a:spLocks noGrp="1"/>
          </p:cNvSpPr>
          <p:nvPr>
            <p:ph idx="1"/>
          </p:nvPr>
        </p:nvSpPr>
        <p:spPr/>
        <p:txBody>
          <a:bodyPr>
            <a:normAutofit/>
          </a:bodyPr>
          <a:lstStyle/>
          <a:p>
            <a:pPr lvl="0">
              <a:buNone/>
            </a:pPr>
            <a:r>
              <a:rPr lang="en-US" b="1" dirty="0" smtClean="0">
                <a:solidFill>
                  <a:schemeClr val="tx1"/>
                </a:solidFill>
              </a:rPr>
              <a:t>Today (With Changes Made Through </a:t>
            </a:r>
            <a:r>
              <a:rPr lang="en-US" b="1" i="1" dirty="0" smtClean="0">
                <a:solidFill>
                  <a:schemeClr val="tx1"/>
                </a:solidFill>
              </a:rPr>
              <a:t>Strong Communities through Affordable Housing Act, 2011</a:t>
            </a:r>
            <a:r>
              <a:rPr lang="en-US" b="1" dirty="0" smtClean="0">
                <a:solidFill>
                  <a:schemeClr val="tx1"/>
                </a:solidFill>
              </a:rPr>
              <a:t>) </a:t>
            </a:r>
            <a:r>
              <a:rPr lang="en-US" dirty="0" smtClean="0">
                <a:solidFill>
                  <a:schemeClr val="tx1"/>
                </a:solidFill>
              </a:rPr>
              <a:t> (Ministry of Municipal Affairs and Housing)</a:t>
            </a:r>
            <a:r>
              <a:rPr lang="en-US" b="1" dirty="0" smtClean="0">
                <a:solidFill>
                  <a:schemeClr val="tx1"/>
                </a:solidFill>
                <a:latin typeface="Arial" pitchFamily="34" charset="0"/>
                <a:cs typeface="Arial" pitchFamily="34" charset="0"/>
              </a:rPr>
              <a:t>:</a:t>
            </a:r>
          </a:p>
          <a:p>
            <a:pPr lvl="0">
              <a:buNone/>
            </a:pPr>
            <a:endParaRPr lang="en-US" b="1" dirty="0" smtClean="0">
              <a:solidFill>
                <a:schemeClr val="tx1"/>
              </a:solidFill>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121409767"/>
              </p:ext>
            </p:extLst>
          </p:nvPr>
        </p:nvGraphicFramePr>
        <p:xfrm>
          <a:off x="228600" y="1676400"/>
          <a:ext cx="8153400" cy="4495800"/>
        </p:xfrm>
        <a:graphic>
          <a:graphicData uri="http://schemas.openxmlformats.org/drawingml/2006/table">
            <a:tbl>
              <a:tblPr/>
              <a:tblGrid>
                <a:gridCol w="1066800"/>
                <a:gridCol w="3352800"/>
                <a:gridCol w="3733800"/>
              </a:tblGrid>
              <a:tr h="669851">
                <a:tc>
                  <a:txBody>
                    <a:bodyPr/>
                    <a:lstStyle/>
                    <a:p>
                      <a:r>
                        <a:rPr lang="en-CA" sz="1200" dirty="0">
                          <a:latin typeface="Arial" pitchFamily="34" charset="0"/>
                          <a:cs typeface="Arial" pitchFamily="34" charset="0"/>
                        </a:rPr>
                        <a:t>        </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a:latin typeface="Arial" pitchFamily="34" charset="0"/>
                          <a:cs typeface="Arial" pitchFamily="34" charset="0"/>
                        </a:rPr>
                        <a:t>Before Changes Made Through</a:t>
                      </a:r>
                      <a:r>
                        <a:rPr lang="en-US" sz="1200" b="1" i="1">
                          <a:latin typeface="Arial" pitchFamily="34" charset="0"/>
                          <a:cs typeface="Arial" pitchFamily="34" charset="0"/>
                        </a:rPr>
                        <a:t>Strong Communities through Affordable Housing Act, 2011</a:t>
                      </a:r>
                      <a:endParaRPr lang="en-US" sz="1200">
                        <a:latin typeface="Arial" pitchFamily="34" charset="0"/>
                        <a:cs typeface="Arial"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Arial" pitchFamily="34" charset="0"/>
                          <a:cs typeface="Arial" pitchFamily="34" charset="0"/>
                        </a:rPr>
                        <a:t>Today (With Changes Made </a:t>
                      </a:r>
                      <a:r>
                        <a:rPr lang="en-US" sz="1200" b="1" dirty="0" smtClean="0">
                          <a:latin typeface="Arial" pitchFamily="34" charset="0"/>
                          <a:cs typeface="Arial" pitchFamily="34" charset="0"/>
                        </a:rPr>
                        <a:t>Through </a:t>
                      </a:r>
                      <a:r>
                        <a:rPr lang="en-US" sz="1200" b="1" i="1" dirty="0" smtClean="0">
                          <a:latin typeface="Arial" pitchFamily="34" charset="0"/>
                          <a:cs typeface="Arial" pitchFamily="34" charset="0"/>
                        </a:rPr>
                        <a:t>Strong </a:t>
                      </a:r>
                      <a:r>
                        <a:rPr lang="en-US" sz="1200" b="1" i="1" dirty="0">
                          <a:latin typeface="Arial" pitchFamily="34" charset="0"/>
                          <a:cs typeface="Arial" pitchFamily="34" charset="0"/>
                        </a:rPr>
                        <a:t>Communities through Affordable Housing Act, 2011</a:t>
                      </a:r>
                      <a:r>
                        <a:rPr lang="en-US" sz="1200" b="1" dirty="0">
                          <a:latin typeface="Arial" pitchFamily="34" charset="0"/>
                          <a:cs typeface="Arial" pitchFamily="34" charset="0"/>
                        </a:rPr>
                        <a:t>)</a:t>
                      </a:r>
                      <a:endParaRPr lang="en-US" sz="1200" dirty="0">
                        <a:latin typeface="Arial" pitchFamily="34" charset="0"/>
                        <a:cs typeface="Arial"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6418">
                <a:tc>
                  <a:txBody>
                    <a:bodyPr/>
                    <a:lstStyle/>
                    <a:p>
                      <a:r>
                        <a:rPr lang="en-CA" sz="1200" b="1" dirty="0">
                          <a:latin typeface="Arial" pitchFamily="34" charset="0"/>
                          <a:cs typeface="Arial" pitchFamily="34" charset="0"/>
                        </a:rPr>
                        <a:t>Second Units</a:t>
                      </a:r>
                      <a:endParaRPr lang="en-CA" sz="1200" dirty="0">
                        <a:latin typeface="Arial" pitchFamily="34" charset="0"/>
                        <a:cs typeface="Arial"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latin typeface="Arial" pitchFamily="34" charset="0"/>
                          <a:cs typeface="Arial" pitchFamily="34" charset="0"/>
                        </a:rPr>
                        <a:t>Municipalities voluntarily establish second unit official plan policies and zoning by-law provisions.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latin typeface="Arial" pitchFamily="34" charset="0"/>
                          <a:cs typeface="Arial" pitchFamily="34" charset="0"/>
                        </a:rPr>
                        <a:t>Municipalities are </a:t>
                      </a:r>
                      <a:r>
                        <a:rPr lang="en-US" sz="1100" b="1" dirty="0">
                          <a:latin typeface="Arial" pitchFamily="34" charset="0"/>
                          <a:cs typeface="Arial" pitchFamily="34" charset="0"/>
                        </a:rPr>
                        <a:t>required to establish official plan policies and zoning by-law provisions </a:t>
                      </a:r>
                      <a:r>
                        <a:rPr lang="en-US" sz="1100" dirty="0">
                          <a:latin typeface="Arial" pitchFamily="34" charset="0"/>
                          <a:cs typeface="Arial" pitchFamily="34" charset="0"/>
                        </a:rPr>
                        <a:t>allowing second units in single, semi and row houses, as well as in accessory structures (e.g. above laneway garages).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86270">
                <a:tc>
                  <a:txBody>
                    <a:bodyPr/>
                    <a:lstStyle/>
                    <a:p>
                      <a:r>
                        <a:rPr lang="en-CA" sz="1200">
                          <a:latin typeface="Arial" pitchFamily="34" charset="0"/>
                          <a:cs typeface="Arial"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i="1" dirty="0">
                          <a:latin typeface="Arial" pitchFamily="34" charset="0"/>
                          <a:cs typeface="Arial" pitchFamily="34" charset="0"/>
                        </a:rPr>
                        <a:t>Planning Act</a:t>
                      </a:r>
                      <a:r>
                        <a:rPr lang="en-US" sz="1100" dirty="0">
                          <a:latin typeface="Arial" pitchFamily="34" charset="0"/>
                          <a:cs typeface="Arial" pitchFamily="34" charset="0"/>
                        </a:rPr>
                        <a:t> shelters the municipal establishment of official plan permitting second units in single, semi and row houses from appeal to the Ontario Municipal Board; municipalities may permit </a:t>
                      </a:r>
                      <a:endParaRPr lang="en-US" sz="1100" dirty="0" smtClean="0">
                        <a:latin typeface="Arial" pitchFamily="34" charset="0"/>
                        <a:cs typeface="Arial" pitchFamily="34" charset="0"/>
                      </a:endParaRPr>
                    </a:p>
                    <a:p>
                      <a:r>
                        <a:rPr lang="en-US" sz="1100" dirty="0" smtClean="0">
                          <a:latin typeface="Arial" pitchFamily="34" charset="0"/>
                          <a:cs typeface="Arial" pitchFamily="34" charset="0"/>
                        </a:rPr>
                        <a:t>second </a:t>
                      </a:r>
                      <a:r>
                        <a:rPr lang="en-US" sz="1100" dirty="0">
                          <a:latin typeface="Arial" pitchFamily="34" charset="0"/>
                          <a:cs typeface="Arial" pitchFamily="34" charset="0"/>
                        </a:rPr>
                        <a:t>unit in accessory structure but these policies for accessory structures are not sheltered from appeal.</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latin typeface="Arial" pitchFamily="34" charset="0"/>
                          <a:cs typeface="Arial" pitchFamily="34" charset="0"/>
                        </a:rPr>
                        <a:t>Municipal establishment of official plan policies and zoning by-law provisions permitting second units in single, semi, row houses, and in accessory structures, are </a:t>
                      </a:r>
                      <a:r>
                        <a:rPr lang="en-US" sz="1100" b="1" dirty="0">
                          <a:latin typeface="Arial" pitchFamily="34" charset="0"/>
                          <a:cs typeface="Arial" pitchFamily="34" charset="0"/>
                        </a:rPr>
                        <a:t>sheltered from appeal to the Ontario Municipal Board</a:t>
                      </a:r>
                      <a:r>
                        <a:rPr lang="en-US" sz="1100" dirty="0">
                          <a:latin typeface="Arial" pitchFamily="34" charset="0"/>
                          <a:cs typeface="Arial" pitchFamily="34" charset="0"/>
                        </a:rPr>
                        <a:t>, except during five year review periods. Sheltering of appeals extends to municipally-determined standards for second units.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3261">
                <a:tc>
                  <a:txBody>
                    <a:bodyPr/>
                    <a:lstStyle/>
                    <a:p>
                      <a:r>
                        <a:rPr lang="en-CA" sz="1200">
                          <a:latin typeface="Arial" pitchFamily="34" charset="0"/>
                          <a:cs typeface="Arial"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a:latin typeface="Arial" pitchFamily="34" charset="0"/>
                          <a:cs typeface="Arial" pitchFamily="34" charset="0"/>
                        </a:rPr>
                        <a:t>No standards for second units in legislation (municipalities currently establish their own standards); no ability for MMAH Minister to prescribe standards.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dirty="0">
                          <a:latin typeface="Arial" pitchFamily="34" charset="0"/>
                          <a:cs typeface="Arial" pitchFamily="34" charset="0"/>
                        </a:rPr>
                        <a:t>Municipalities continue to have ability to identify appropriate areas for second units, and to establish appropriate standards for second units;</a:t>
                      </a:r>
                      <a:r>
                        <a:rPr lang="en-US" sz="1100" dirty="0">
                          <a:latin typeface="Arial" pitchFamily="34" charset="0"/>
                          <a:cs typeface="Arial" pitchFamily="34" charset="0"/>
                        </a:rPr>
                        <a:t> Minister has regulation-making authority to prescribe standards for second units.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New Policies?</a:t>
            </a:r>
            <a:endParaRPr lang="en-CA" dirty="0"/>
          </a:p>
        </p:txBody>
      </p:sp>
      <p:sp>
        <p:nvSpPr>
          <p:cNvPr id="3" name="Content Placeholder 2"/>
          <p:cNvSpPr>
            <a:spLocks noGrp="1"/>
          </p:cNvSpPr>
          <p:nvPr>
            <p:ph idx="1"/>
          </p:nvPr>
        </p:nvSpPr>
        <p:spPr/>
        <p:txBody>
          <a:bodyPr/>
          <a:lstStyle/>
          <a:p>
            <a:pPr>
              <a:buNone/>
            </a:pPr>
            <a:r>
              <a:rPr lang="en-US" b="1" dirty="0" smtClean="0">
                <a:solidFill>
                  <a:schemeClr val="tx1"/>
                </a:solidFill>
              </a:rPr>
              <a:t>Grandfathering of Second Units (</a:t>
            </a:r>
            <a:r>
              <a:rPr lang="en-US" dirty="0" smtClean="0">
                <a:solidFill>
                  <a:schemeClr val="tx1"/>
                </a:solidFill>
              </a:rPr>
              <a:t>from </a:t>
            </a:r>
            <a:r>
              <a:rPr lang="en-US" dirty="0" err="1" smtClean="0">
                <a:solidFill>
                  <a:schemeClr val="tx1"/>
                </a:solidFill>
              </a:rPr>
              <a:t>MMAH</a:t>
            </a:r>
            <a:r>
              <a:rPr lang="en-US" b="1" dirty="0" smtClean="0">
                <a:solidFill>
                  <a:schemeClr val="tx1"/>
                </a:solidFill>
              </a:rPr>
              <a:t>):</a:t>
            </a:r>
          </a:p>
          <a:p>
            <a:pPr>
              <a:buNone/>
            </a:pPr>
            <a:endParaRPr lang="en-US" b="1" dirty="0" smtClean="0">
              <a:solidFill>
                <a:schemeClr val="tx1"/>
              </a:solidFill>
            </a:endParaRPr>
          </a:p>
          <a:p>
            <a:pPr>
              <a:buFont typeface="Arial" pitchFamily="34" charset="0"/>
              <a:buChar char="•"/>
            </a:pPr>
            <a:r>
              <a:rPr lang="en-US" dirty="0" smtClean="0">
                <a:solidFill>
                  <a:schemeClr val="tx1"/>
                </a:solidFill>
              </a:rPr>
              <a:t>Second units must comply with any applicable laws, which could include the Building Code, the Fire Code and property standards by-laws. The changes do not “grandfather” any existing second units that do not meet applicable laws.</a:t>
            </a:r>
          </a:p>
          <a:p>
            <a:endParaRPr lang="en-CA"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Completed So Far</a:t>
            </a:r>
            <a:endParaRPr lang="en-CA" dirty="0"/>
          </a:p>
        </p:txBody>
      </p:sp>
      <p:sp>
        <p:nvSpPr>
          <p:cNvPr id="6" name="Content Placeholder 2"/>
          <p:cNvSpPr>
            <a:spLocks noGrp="1"/>
          </p:cNvSpPr>
          <p:nvPr>
            <p:ph idx="1"/>
          </p:nvPr>
        </p:nvSpPr>
        <p:spPr>
          <a:xfrm>
            <a:off x="152400" y="990600"/>
            <a:ext cx="5486400" cy="5486399"/>
          </a:xfrm>
          <a:effectLst/>
        </p:spPr>
        <p:txBody>
          <a:bodyPr>
            <a:normAutofit/>
          </a:bodyPr>
          <a:lstStyle/>
          <a:p>
            <a:r>
              <a:rPr lang="en-GB" b="1" dirty="0" smtClean="0">
                <a:solidFill>
                  <a:schemeClr val="tx1"/>
                </a:solidFill>
              </a:rPr>
              <a:t>June 2012 – </a:t>
            </a:r>
            <a:r>
              <a:rPr lang="en-GB" dirty="0" smtClean="0">
                <a:solidFill>
                  <a:schemeClr val="tx1"/>
                </a:solidFill>
              </a:rPr>
              <a:t>Council direction</a:t>
            </a:r>
            <a:r>
              <a:rPr lang="en-GB" b="1" dirty="0" smtClean="0">
                <a:solidFill>
                  <a:schemeClr val="tx1"/>
                </a:solidFill>
              </a:rPr>
              <a:t>  </a:t>
            </a:r>
          </a:p>
          <a:p>
            <a:r>
              <a:rPr lang="en-GB" dirty="0" smtClean="0">
                <a:solidFill>
                  <a:schemeClr val="tx1"/>
                </a:solidFill>
              </a:rPr>
              <a:t>		public consultation</a:t>
            </a:r>
          </a:p>
          <a:p>
            <a:endParaRPr lang="en-GB" b="1" dirty="0" smtClean="0">
              <a:solidFill>
                <a:schemeClr val="tx1"/>
              </a:solidFill>
            </a:endParaRPr>
          </a:p>
          <a:p>
            <a:r>
              <a:rPr lang="en-GB" b="1" dirty="0" smtClean="0">
                <a:solidFill>
                  <a:schemeClr val="tx1"/>
                </a:solidFill>
              </a:rPr>
              <a:t>April 2013 – </a:t>
            </a:r>
            <a:r>
              <a:rPr lang="en-GB" dirty="0" smtClean="0">
                <a:solidFill>
                  <a:schemeClr val="tx1"/>
                </a:solidFill>
              </a:rPr>
              <a:t>Draft policies</a:t>
            </a:r>
            <a:endParaRPr lang="en-GB" b="1" dirty="0" smtClean="0">
              <a:solidFill>
                <a:schemeClr val="tx1"/>
              </a:solidFill>
            </a:endParaRPr>
          </a:p>
          <a:p>
            <a:r>
              <a:rPr lang="en-GB" dirty="0" smtClean="0">
                <a:solidFill>
                  <a:schemeClr val="tx1"/>
                </a:solidFill>
              </a:rPr>
              <a:t>		public consultation</a:t>
            </a:r>
          </a:p>
          <a:p>
            <a:endParaRPr lang="en-GB" dirty="0" smtClean="0">
              <a:solidFill>
                <a:schemeClr val="tx1"/>
              </a:solidFill>
            </a:endParaRPr>
          </a:p>
          <a:p>
            <a:r>
              <a:rPr lang="en-GB" b="1" dirty="0" smtClean="0">
                <a:solidFill>
                  <a:schemeClr val="tx1"/>
                </a:solidFill>
              </a:rPr>
              <a:t>August 2013 – </a:t>
            </a:r>
            <a:r>
              <a:rPr lang="en-GB" dirty="0" smtClean="0">
                <a:solidFill>
                  <a:schemeClr val="tx1"/>
                </a:solidFill>
              </a:rPr>
              <a:t>Proposed policies</a:t>
            </a:r>
          </a:p>
          <a:p>
            <a:r>
              <a:rPr lang="en-GB" b="1" dirty="0" smtClean="0">
                <a:solidFill>
                  <a:schemeClr val="tx1"/>
                </a:solidFill>
              </a:rPr>
              <a:t>		</a:t>
            </a:r>
            <a:r>
              <a:rPr lang="en-GB" dirty="0" smtClean="0">
                <a:solidFill>
                  <a:schemeClr val="tx1"/>
                </a:solidFill>
              </a:rPr>
              <a:t>public Consultation</a:t>
            </a:r>
          </a:p>
          <a:p>
            <a:endParaRPr lang="en-GB" dirty="0" smtClean="0">
              <a:solidFill>
                <a:schemeClr val="tx1"/>
              </a:solidFill>
            </a:endParaRPr>
          </a:p>
          <a:p>
            <a:r>
              <a:rPr lang="en-GB" b="1" dirty="0" smtClean="0">
                <a:solidFill>
                  <a:schemeClr val="tx1"/>
                </a:solidFill>
              </a:rPr>
              <a:t>November 2013 </a:t>
            </a:r>
            <a:r>
              <a:rPr lang="en-GB" dirty="0" smtClean="0">
                <a:solidFill>
                  <a:schemeClr val="tx1"/>
                </a:solidFill>
              </a:rPr>
              <a:t>– Referred to staff for </a:t>
            </a:r>
          </a:p>
          <a:p>
            <a:r>
              <a:rPr lang="en-GB" dirty="0" smtClean="0">
                <a:solidFill>
                  <a:schemeClr val="tx1"/>
                </a:solidFill>
              </a:rPr>
              <a:t>		Final public consultation</a:t>
            </a:r>
          </a:p>
          <a:p>
            <a:endParaRPr lang="en-GB" dirty="0" smtClean="0">
              <a:solidFill>
                <a:schemeClr val="tx1"/>
              </a:solidFill>
            </a:endParaRPr>
          </a:p>
          <a:p>
            <a:r>
              <a:rPr lang="en-GB" b="1" dirty="0" smtClean="0">
                <a:solidFill>
                  <a:schemeClr val="tx1"/>
                </a:solidFill>
              </a:rPr>
              <a:t>2014 – Final Recommendation and Draft 	Amendments</a:t>
            </a:r>
          </a:p>
          <a:p>
            <a:pPr marL="285750" lvl="1" defTabSz="114300">
              <a:buNone/>
            </a:pPr>
            <a:endParaRPr lang="en-GB" sz="1400" dirty="0" smtClean="0">
              <a:latin typeface="Arial" pitchFamily="34" charset="0"/>
              <a:cs typeface="Arial" pitchFamily="34" charset="0"/>
            </a:endParaRPr>
          </a:p>
          <a:p>
            <a:pPr>
              <a:buFont typeface="Arial" pitchFamily="34" charset="0"/>
              <a:buChar char="•"/>
            </a:pPr>
            <a:endParaRPr lang="en-CA" sz="2400" dirty="0">
              <a:solidFill>
                <a:schemeClr val="tx1"/>
              </a:solidFill>
            </a:endParaRPr>
          </a:p>
        </p:txBody>
      </p:sp>
      <p:pic>
        <p:nvPicPr>
          <p:cNvPr id="20482" name="Picture 2" descr="http://storage.canoe.ca/v1/dynamic_resize/sws_path/suns-prod-images/1297333819340_ORIGINAL.jpg?quality=80&amp;size=650x&amp;stmp=1351892805378"/>
          <p:cNvPicPr>
            <a:picLocks noChangeAspect="1" noChangeArrowheads="1"/>
          </p:cNvPicPr>
          <p:nvPr/>
        </p:nvPicPr>
        <p:blipFill>
          <a:blip r:embed="rId3" cstate="print"/>
          <a:srcRect/>
          <a:stretch>
            <a:fillRect/>
          </a:stretch>
        </p:blipFill>
        <p:spPr bwMode="auto">
          <a:xfrm>
            <a:off x="3589477" y="838200"/>
            <a:ext cx="5249723" cy="3505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Secondary Dwelling Units?</a:t>
            </a:r>
            <a:endParaRPr lang="en-CA" dirty="0"/>
          </a:p>
        </p:txBody>
      </p:sp>
      <p:sp>
        <p:nvSpPr>
          <p:cNvPr id="4" name="Content Placeholder 3"/>
          <p:cNvSpPr>
            <a:spLocks noGrp="1"/>
          </p:cNvSpPr>
          <p:nvPr>
            <p:ph sz="half" idx="2"/>
          </p:nvPr>
        </p:nvSpPr>
        <p:spPr>
          <a:xfrm>
            <a:off x="152400" y="990600"/>
            <a:ext cx="6172200" cy="5334000"/>
          </a:xfrm>
        </p:spPr>
        <p:txBody>
          <a:bodyPr>
            <a:normAutofit/>
          </a:bodyPr>
          <a:lstStyle/>
          <a:p>
            <a:pPr marL="0" indent="0"/>
            <a:r>
              <a:rPr lang="en-US" b="1" dirty="0" smtClean="0">
                <a:solidFill>
                  <a:schemeClr val="tx1"/>
                </a:solidFill>
              </a:rPr>
              <a:t>City of London Existing Terminology (</a:t>
            </a:r>
            <a:r>
              <a:rPr lang="en-US" b="1" dirty="0" err="1" smtClean="0">
                <a:solidFill>
                  <a:schemeClr val="tx1"/>
                </a:solidFill>
              </a:rPr>
              <a:t>ZBL</a:t>
            </a:r>
            <a:r>
              <a:rPr lang="en-US" b="1" dirty="0" smtClean="0">
                <a:solidFill>
                  <a:schemeClr val="tx1"/>
                </a:solidFill>
              </a:rPr>
              <a:t>) for 2 unit dwellings:</a:t>
            </a:r>
          </a:p>
          <a:p>
            <a:endParaRPr lang="en-US" dirty="0" smtClean="0">
              <a:solidFill>
                <a:schemeClr val="tx1"/>
              </a:solidFill>
            </a:endParaRPr>
          </a:p>
          <a:p>
            <a:pPr marL="685800">
              <a:buFontTx/>
              <a:buChar char="-"/>
            </a:pPr>
            <a:r>
              <a:rPr lang="en-US" b="1" dirty="0" smtClean="0">
                <a:solidFill>
                  <a:schemeClr val="tx1"/>
                </a:solidFill>
                <a:cs typeface="Arial" pitchFamily="34" charset="0"/>
              </a:rPr>
              <a:t>Converted dwellings: </a:t>
            </a:r>
            <a:r>
              <a:rPr lang="en-US" dirty="0" smtClean="0">
                <a:solidFill>
                  <a:schemeClr val="tx1"/>
                </a:solidFill>
                <a:cs typeface="Arial" pitchFamily="34" charset="0"/>
              </a:rPr>
              <a:t>existing dwellings (pre-93) that have been expanded (up to 10%) to add another unit.</a:t>
            </a:r>
          </a:p>
          <a:p>
            <a:pPr marL="685800">
              <a:buFontTx/>
              <a:buChar char="-"/>
            </a:pPr>
            <a:endParaRPr lang="en-US" dirty="0" smtClean="0">
              <a:solidFill>
                <a:schemeClr val="tx1"/>
              </a:solidFill>
              <a:cs typeface="Arial" pitchFamily="34" charset="0"/>
            </a:endParaRPr>
          </a:p>
          <a:p>
            <a:pPr marL="685800">
              <a:buFontTx/>
              <a:buChar char="-"/>
            </a:pPr>
            <a:r>
              <a:rPr lang="en-US" b="1" dirty="0" smtClean="0">
                <a:solidFill>
                  <a:schemeClr val="tx1"/>
                </a:solidFill>
                <a:cs typeface="Arial" pitchFamily="34" charset="0"/>
              </a:rPr>
              <a:t>Duplex dwellings: </a:t>
            </a:r>
            <a:r>
              <a:rPr lang="en-US" dirty="0" smtClean="0">
                <a:solidFill>
                  <a:schemeClr val="tx1"/>
                </a:solidFill>
                <a:cs typeface="Arial" pitchFamily="34" charset="0"/>
              </a:rPr>
              <a:t>two unit buildings split horizontally.</a:t>
            </a:r>
          </a:p>
          <a:p>
            <a:pPr marL="685800">
              <a:buFontTx/>
              <a:buChar char="-"/>
            </a:pPr>
            <a:endParaRPr lang="en-US" dirty="0" smtClean="0">
              <a:solidFill>
                <a:schemeClr val="tx1"/>
              </a:solidFill>
              <a:cs typeface="Arial" pitchFamily="34" charset="0"/>
            </a:endParaRPr>
          </a:p>
          <a:p>
            <a:pPr marL="685800">
              <a:buFontTx/>
              <a:buChar char="-"/>
            </a:pPr>
            <a:r>
              <a:rPr lang="en-US" b="1" dirty="0" smtClean="0">
                <a:solidFill>
                  <a:schemeClr val="tx1"/>
                </a:solidFill>
                <a:cs typeface="Arial" pitchFamily="34" charset="0"/>
              </a:rPr>
              <a:t>Semi-detached dwelling</a:t>
            </a:r>
            <a:r>
              <a:rPr lang="en-US" dirty="0" smtClean="0">
                <a:solidFill>
                  <a:schemeClr val="tx1"/>
                </a:solidFill>
                <a:cs typeface="Arial" pitchFamily="34" charset="0"/>
              </a:rPr>
              <a:t>: two unit building split vertically</a:t>
            </a:r>
          </a:p>
          <a:p>
            <a:pPr marL="685800">
              <a:buFontTx/>
              <a:buChar char="-"/>
            </a:pPr>
            <a:endParaRPr lang="en-US" dirty="0" smtClean="0">
              <a:solidFill>
                <a:schemeClr val="tx1"/>
              </a:solidFill>
              <a:cs typeface="Arial" pitchFamily="34" charset="0"/>
            </a:endParaRPr>
          </a:p>
          <a:p>
            <a:pPr marL="685800">
              <a:buFontTx/>
              <a:buChar char="-"/>
            </a:pPr>
            <a:r>
              <a:rPr lang="en-US" b="1" dirty="0" smtClean="0">
                <a:solidFill>
                  <a:schemeClr val="tx1"/>
                </a:solidFill>
                <a:cs typeface="Arial" pitchFamily="34" charset="0"/>
              </a:rPr>
              <a:t>Accessory dwellings: </a:t>
            </a:r>
            <a:r>
              <a:rPr lang="en-US" dirty="0" smtClean="0">
                <a:solidFill>
                  <a:schemeClr val="tx1"/>
                </a:solidFill>
                <a:cs typeface="Arial" pitchFamily="34" charset="0"/>
              </a:rPr>
              <a:t>dwellings accessory to non-residential use</a:t>
            </a:r>
          </a:p>
          <a:p>
            <a:pPr marL="685800">
              <a:buFontTx/>
              <a:buChar char="-"/>
            </a:pPr>
            <a:endParaRPr lang="en-US" dirty="0" smtClean="0">
              <a:solidFill>
                <a:schemeClr val="tx1"/>
              </a:solidFill>
              <a:cs typeface="Arial" pitchFamily="34" charset="0"/>
            </a:endParaRPr>
          </a:p>
          <a:p>
            <a:endParaRPr lang="en-US" dirty="0" smtClean="0">
              <a:solidFill>
                <a:schemeClr val="tx1"/>
              </a:solidFill>
            </a:endParaRPr>
          </a:p>
          <a:p>
            <a:endParaRPr lang="en-US" dirty="0" smtClean="0">
              <a:solidFill>
                <a:schemeClr val="tx1"/>
              </a:solidFill>
            </a:endParaRPr>
          </a:p>
          <a:p>
            <a:endParaRPr lang="en-CA"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Secondary Dwelling Units?</a:t>
            </a:r>
            <a:endParaRPr lang="en-CA" dirty="0"/>
          </a:p>
        </p:txBody>
      </p:sp>
      <p:sp>
        <p:nvSpPr>
          <p:cNvPr id="4" name="Content Placeholder 3"/>
          <p:cNvSpPr>
            <a:spLocks noGrp="1"/>
          </p:cNvSpPr>
          <p:nvPr>
            <p:ph sz="half" idx="2"/>
          </p:nvPr>
        </p:nvSpPr>
        <p:spPr>
          <a:xfrm>
            <a:off x="152400" y="990600"/>
            <a:ext cx="7239000" cy="5334000"/>
          </a:xfrm>
        </p:spPr>
        <p:txBody>
          <a:bodyPr>
            <a:noAutofit/>
          </a:bodyPr>
          <a:lstStyle/>
          <a:p>
            <a:r>
              <a:rPr lang="en-US" b="1" dirty="0" smtClean="0">
                <a:solidFill>
                  <a:schemeClr val="tx1"/>
                </a:solidFill>
              </a:rPr>
              <a:t>What is a different about Secondary Dwelling Units?</a:t>
            </a:r>
          </a:p>
          <a:p>
            <a:endParaRPr lang="en-US" dirty="0" smtClean="0">
              <a:solidFill>
                <a:schemeClr val="tx1"/>
              </a:solidFill>
            </a:endParaRPr>
          </a:p>
          <a:p>
            <a:pPr marL="685800">
              <a:buFont typeface="Arial" pitchFamily="34" charset="0"/>
              <a:buChar char="•"/>
            </a:pPr>
            <a:r>
              <a:rPr lang="en-US" dirty="0" smtClean="0">
                <a:solidFill>
                  <a:schemeClr val="tx1"/>
                </a:solidFill>
                <a:cs typeface="Arial" pitchFamily="34" charset="0"/>
              </a:rPr>
              <a:t>Clearly </a:t>
            </a:r>
            <a:r>
              <a:rPr lang="en-US" b="1" dirty="0" smtClean="0">
                <a:solidFill>
                  <a:schemeClr val="tx1"/>
                </a:solidFill>
                <a:cs typeface="Arial" pitchFamily="34" charset="0"/>
              </a:rPr>
              <a:t>secondary, accessory, and/or ancillary</a:t>
            </a:r>
            <a:r>
              <a:rPr lang="en-US" dirty="0" smtClean="0">
                <a:solidFill>
                  <a:schemeClr val="tx1"/>
                </a:solidFill>
                <a:cs typeface="Arial" pitchFamily="34" charset="0"/>
              </a:rPr>
              <a:t> to the primary dwelling.</a:t>
            </a:r>
          </a:p>
          <a:p>
            <a:pPr marL="685800">
              <a:buFont typeface="Arial" pitchFamily="34" charset="0"/>
              <a:buChar char="•"/>
            </a:pPr>
            <a:endParaRPr lang="en-US" dirty="0" smtClean="0">
              <a:solidFill>
                <a:schemeClr val="tx1"/>
              </a:solidFill>
              <a:cs typeface="Arial" pitchFamily="34" charset="0"/>
            </a:endParaRPr>
          </a:p>
          <a:p>
            <a:pPr marL="685800">
              <a:buFont typeface="Arial" pitchFamily="34" charset="0"/>
              <a:buChar char="•"/>
            </a:pPr>
            <a:r>
              <a:rPr lang="en-US" dirty="0" smtClean="0">
                <a:solidFill>
                  <a:schemeClr val="tx1"/>
                </a:solidFill>
                <a:cs typeface="Arial" pitchFamily="34" charset="0"/>
              </a:rPr>
              <a:t>Opportunity to provide for affordable home ownership.</a:t>
            </a:r>
          </a:p>
          <a:p>
            <a:pPr marL="685800">
              <a:buFont typeface="Arial" pitchFamily="34" charset="0"/>
              <a:buChar char="•"/>
            </a:pPr>
            <a:endParaRPr lang="en-US" dirty="0" smtClean="0">
              <a:solidFill>
                <a:schemeClr val="tx1"/>
              </a:solidFill>
              <a:cs typeface="Arial" pitchFamily="34" charset="0"/>
            </a:endParaRPr>
          </a:p>
          <a:p>
            <a:pPr marL="685800">
              <a:buFont typeface="Arial" pitchFamily="34" charset="0"/>
              <a:buChar char="•"/>
            </a:pPr>
            <a:r>
              <a:rPr lang="en-US" dirty="0" smtClean="0">
                <a:solidFill>
                  <a:schemeClr val="tx1"/>
                </a:solidFill>
                <a:cs typeface="Arial" pitchFamily="34" charset="0"/>
              </a:rPr>
              <a:t>Opportunities to provide accommodation for a dependant individual.</a:t>
            </a:r>
          </a:p>
          <a:p>
            <a:pPr marL="685800">
              <a:buFont typeface="Arial" pitchFamily="34" charset="0"/>
              <a:buChar char="•"/>
            </a:pPr>
            <a:endParaRPr lang="en-US" dirty="0" smtClean="0">
              <a:solidFill>
                <a:schemeClr val="tx1"/>
              </a:solidFill>
              <a:cs typeface="Arial" pitchFamily="34" charset="0"/>
            </a:endParaRPr>
          </a:p>
          <a:p>
            <a:pPr marL="685800">
              <a:buFont typeface="Arial" pitchFamily="34" charset="0"/>
              <a:buChar char="•"/>
            </a:pPr>
            <a:r>
              <a:rPr lang="en-US" dirty="0" smtClean="0">
                <a:solidFill>
                  <a:schemeClr val="tx1"/>
                </a:solidFill>
                <a:cs typeface="Arial" pitchFamily="34" charset="0"/>
              </a:rPr>
              <a:t>Opportunities to provide affordable rental accommodations.</a:t>
            </a:r>
          </a:p>
          <a:p>
            <a:pPr marL="685800">
              <a:buFontTx/>
              <a:buChar char="-"/>
            </a:pPr>
            <a:endParaRPr lang="en-US" dirty="0" smtClean="0">
              <a:solidFill>
                <a:schemeClr val="tx1"/>
              </a:solidFill>
              <a:cs typeface="Arial" pitchFamily="34" charset="0"/>
            </a:endParaRPr>
          </a:p>
          <a:p>
            <a:pPr marL="685800">
              <a:buFontTx/>
              <a:buChar char="-"/>
            </a:pPr>
            <a:endParaRPr lang="en-US" dirty="0" smtClean="0">
              <a:solidFill>
                <a:schemeClr val="tx1"/>
              </a:solidFill>
              <a:cs typeface="Arial" pitchFamily="34" charset="0"/>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CA"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City’s Goals</a:t>
            </a:r>
            <a:endParaRPr lang="en-CA" dirty="0"/>
          </a:p>
        </p:txBody>
      </p:sp>
      <p:sp>
        <p:nvSpPr>
          <p:cNvPr id="4" name="Content Placeholder 3"/>
          <p:cNvSpPr>
            <a:spLocks noGrp="1"/>
          </p:cNvSpPr>
          <p:nvPr>
            <p:ph sz="half" idx="2"/>
          </p:nvPr>
        </p:nvSpPr>
        <p:spPr>
          <a:xfrm>
            <a:off x="304800" y="762000"/>
            <a:ext cx="8001000" cy="5486400"/>
          </a:xfrm>
        </p:spPr>
        <p:txBody>
          <a:bodyPr>
            <a:normAutofit fontScale="77500" lnSpcReduction="20000"/>
          </a:bodyPr>
          <a:lstStyle/>
          <a:p>
            <a:pPr lvl="0"/>
            <a:r>
              <a:rPr lang="en-GB" b="1" dirty="0" smtClean="0">
                <a:solidFill>
                  <a:schemeClr val="tx1"/>
                </a:solidFill>
              </a:rPr>
              <a:t>Goals:</a:t>
            </a:r>
          </a:p>
          <a:p>
            <a:pPr lvl="0">
              <a:buFont typeface="Arial" pitchFamily="34" charset="0"/>
              <a:buChar char="•"/>
            </a:pPr>
            <a:endParaRPr lang="en-GB" dirty="0" smtClean="0">
              <a:solidFill>
                <a:schemeClr val="tx1"/>
              </a:solidFill>
            </a:endParaRPr>
          </a:p>
          <a:p>
            <a:pPr lvl="0">
              <a:buFont typeface="Arial" pitchFamily="34" charset="0"/>
              <a:buChar char="•"/>
            </a:pPr>
            <a:r>
              <a:rPr lang="en-GB" dirty="0" smtClean="0">
                <a:solidFill>
                  <a:schemeClr val="tx1"/>
                </a:solidFill>
              </a:rPr>
              <a:t>Meeting affordable housing needs;</a:t>
            </a:r>
            <a:endParaRPr lang="en-CA" dirty="0" smtClean="0">
              <a:solidFill>
                <a:schemeClr val="tx1"/>
              </a:solidFill>
            </a:endParaRPr>
          </a:p>
          <a:p>
            <a:pPr lvl="0">
              <a:buFont typeface="Arial" pitchFamily="34" charset="0"/>
              <a:buChar char="•"/>
            </a:pPr>
            <a:r>
              <a:rPr lang="en-GB" dirty="0" smtClean="0">
                <a:solidFill>
                  <a:schemeClr val="tx1"/>
                </a:solidFill>
              </a:rPr>
              <a:t>Providing safer accommodation for Londoners;</a:t>
            </a:r>
            <a:endParaRPr lang="en-CA" dirty="0" smtClean="0">
              <a:solidFill>
                <a:schemeClr val="tx1"/>
              </a:solidFill>
            </a:endParaRPr>
          </a:p>
          <a:p>
            <a:pPr lvl="0">
              <a:buFont typeface="Arial" pitchFamily="34" charset="0"/>
              <a:buChar char="•"/>
            </a:pPr>
            <a:r>
              <a:rPr lang="en-GB" dirty="0" smtClean="0">
                <a:solidFill>
                  <a:schemeClr val="tx1"/>
                </a:solidFill>
              </a:rPr>
              <a:t>Intensifying built-up areas;</a:t>
            </a:r>
            <a:endParaRPr lang="en-CA" dirty="0" smtClean="0">
              <a:solidFill>
                <a:schemeClr val="tx1"/>
              </a:solidFill>
            </a:endParaRPr>
          </a:p>
          <a:p>
            <a:pPr lvl="0">
              <a:buFont typeface="Arial" pitchFamily="34" charset="0"/>
              <a:buChar char="•"/>
            </a:pPr>
            <a:r>
              <a:rPr lang="en-GB" dirty="0" smtClean="0">
                <a:solidFill>
                  <a:schemeClr val="tx1"/>
                </a:solidFill>
              </a:rPr>
              <a:t>Providing Londoners with opportunities to “age in place”; and, </a:t>
            </a:r>
            <a:endParaRPr lang="en-CA" dirty="0" smtClean="0">
              <a:solidFill>
                <a:schemeClr val="tx1"/>
              </a:solidFill>
            </a:endParaRPr>
          </a:p>
          <a:p>
            <a:pPr lvl="0">
              <a:buFont typeface="Arial" pitchFamily="34" charset="0"/>
              <a:buChar char="•"/>
            </a:pPr>
            <a:r>
              <a:rPr lang="en-GB" dirty="0" smtClean="0">
                <a:solidFill>
                  <a:schemeClr val="tx1"/>
                </a:solidFill>
              </a:rPr>
              <a:t>Enabling supplemental income for home ownership viability.</a:t>
            </a:r>
            <a:endParaRPr lang="en-CA" dirty="0" smtClean="0">
              <a:solidFill>
                <a:schemeClr val="tx1"/>
              </a:solidFill>
            </a:endParaRPr>
          </a:p>
          <a:p>
            <a:endParaRPr lang="en-GB" dirty="0" smtClean="0">
              <a:solidFill>
                <a:schemeClr val="tx1"/>
              </a:solidFill>
            </a:endParaRPr>
          </a:p>
          <a:p>
            <a:r>
              <a:rPr lang="en-GB" b="1" dirty="0" smtClean="0">
                <a:solidFill>
                  <a:schemeClr val="tx1"/>
                </a:solidFill>
              </a:rPr>
              <a:t>Minimize Potential Impacts to:</a:t>
            </a:r>
          </a:p>
          <a:p>
            <a:endParaRPr lang="en-GB" dirty="0" smtClean="0">
              <a:solidFill>
                <a:schemeClr val="tx1"/>
              </a:solidFill>
            </a:endParaRPr>
          </a:p>
          <a:p>
            <a:pPr>
              <a:buFont typeface="Arial" pitchFamily="34" charset="0"/>
              <a:buChar char="•"/>
            </a:pPr>
            <a:r>
              <a:rPr lang="en-GB" dirty="0" smtClean="0">
                <a:solidFill>
                  <a:schemeClr val="tx1"/>
                </a:solidFill>
              </a:rPr>
              <a:t>Parking</a:t>
            </a:r>
            <a:endParaRPr lang="en-CA" dirty="0" smtClean="0">
              <a:solidFill>
                <a:schemeClr val="tx1"/>
              </a:solidFill>
            </a:endParaRPr>
          </a:p>
          <a:p>
            <a:pPr>
              <a:buFont typeface="Arial" pitchFamily="34" charset="0"/>
              <a:buChar char="•"/>
            </a:pPr>
            <a:r>
              <a:rPr lang="en-GB" dirty="0" smtClean="0">
                <a:solidFill>
                  <a:schemeClr val="tx1"/>
                </a:solidFill>
              </a:rPr>
              <a:t>Neighbourhood Appearance</a:t>
            </a:r>
            <a:endParaRPr lang="en-CA" dirty="0" smtClean="0">
              <a:solidFill>
                <a:schemeClr val="tx1"/>
              </a:solidFill>
            </a:endParaRPr>
          </a:p>
          <a:p>
            <a:pPr>
              <a:buFont typeface="Arial" pitchFamily="34" charset="0"/>
              <a:buChar char="•"/>
            </a:pPr>
            <a:r>
              <a:rPr lang="en-GB" dirty="0" smtClean="0">
                <a:solidFill>
                  <a:schemeClr val="tx1"/>
                </a:solidFill>
              </a:rPr>
              <a:t>Property Maintenance</a:t>
            </a:r>
            <a:endParaRPr lang="en-CA" dirty="0" smtClean="0">
              <a:solidFill>
                <a:schemeClr val="tx1"/>
              </a:solidFill>
            </a:endParaRPr>
          </a:p>
          <a:p>
            <a:pPr>
              <a:buFont typeface="Arial" pitchFamily="34" charset="0"/>
              <a:buChar char="•"/>
            </a:pPr>
            <a:r>
              <a:rPr lang="en-GB" dirty="0" smtClean="0">
                <a:solidFill>
                  <a:schemeClr val="tx1"/>
                </a:solidFill>
              </a:rPr>
              <a:t>Ensuring Safety</a:t>
            </a:r>
          </a:p>
          <a:p>
            <a:pPr>
              <a:buFont typeface="Arial" pitchFamily="34" charset="0"/>
              <a:buChar char="•"/>
            </a:pPr>
            <a:r>
              <a:rPr lang="en-GB" dirty="0" smtClean="0">
                <a:solidFill>
                  <a:schemeClr val="tx1"/>
                </a:solidFill>
              </a:rPr>
              <a:t>Providing Services and Infrastructure</a:t>
            </a:r>
            <a:endParaRPr lang="en-CA" dirty="0" smtClean="0">
              <a:solidFill>
                <a:schemeClr val="tx1"/>
              </a:solidFill>
            </a:endParaRPr>
          </a:p>
          <a:p>
            <a:endParaRPr lang="en-GB" dirty="0" smtClean="0">
              <a:solidFill>
                <a:schemeClr val="tx1"/>
              </a:solidFill>
            </a:endParaRPr>
          </a:p>
          <a:p>
            <a:r>
              <a:rPr lang="en-GB" b="1" dirty="0" smtClean="0">
                <a:solidFill>
                  <a:schemeClr val="tx1"/>
                </a:solidFill>
              </a:rPr>
              <a:t>Tying to Other Projects:</a:t>
            </a:r>
          </a:p>
          <a:p>
            <a:endParaRPr lang="en-GB" dirty="0" smtClean="0">
              <a:solidFill>
                <a:schemeClr val="tx1"/>
              </a:solidFill>
            </a:endParaRPr>
          </a:p>
          <a:p>
            <a:pPr>
              <a:buFont typeface="Arial" pitchFamily="34" charset="0"/>
              <a:buChar char="•"/>
            </a:pPr>
            <a:r>
              <a:rPr lang="en-CA" sz="2100" dirty="0" smtClean="0">
                <a:solidFill>
                  <a:schemeClr val="tx1"/>
                </a:solidFill>
              </a:rPr>
              <a:t>London Community Housing Strategy</a:t>
            </a:r>
          </a:p>
          <a:p>
            <a:pPr>
              <a:buFont typeface="Arial" pitchFamily="34" charset="0"/>
              <a:buChar char="•"/>
            </a:pPr>
            <a:r>
              <a:rPr lang="en-GB" dirty="0" smtClean="0">
                <a:solidFill>
                  <a:schemeClr val="tx1"/>
                </a:solidFill>
              </a:rPr>
              <a:t>London’s Strengthening Neighbourhood Strategy</a:t>
            </a:r>
          </a:p>
          <a:p>
            <a:pPr>
              <a:buFont typeface="Arial" pitchFamily="34" charset="0"/>
              <a:buChar char="•"/>
            </a:pPr>
            <a:r>
              <a:rPr lang="en-GB" b="1" dirty="0" smtClean="0">
                <a:solidFill>
                  <a:schemeClr val="tx1"/>
                </a:solidFill>
              </a:rPr>
              <a:t>Greater Near Campus Neighbourhood Strategy</a:t>
            </a:r>
          </a:p>
          <a:p>
            <a:pPr>
              <a:buFont typeface="Arial" pitchFamily="34" charset="0"/>
              <a:buChar char="•"/>
            </a:pPr>
            <a:r>
              <a:rPr lang="en-GB" dirty="0" smtClean="0">
                <a:solidFill>
                  <a:schemeClr val="tx1"/>
                </a:solidFill>
              </a:rPr>
              <a:t>Age Friendly Plan</a:t>
            </a:r>
          </a:p>
          <a:p>
            <a:endParaRPr lang="en-GB" b="1" dirty="0" smtClean="0">
              <a:solidFill>
                <a:schemeClr val="tx1"/>
              </a:solidFill>
            </a:endParaRPr>
          </a:p>
          <a:p>
            <a:endParaRPr lang="en-GB" b="1" dirty="0" smtClean="0">
              <a:solidFill>
                <a:schemeClr val="tx1"/>
              </a:solidFill>
            </a:endParaRPr>
          </a:p>
          <a:p>
            <a:endParaRPr lang="en-GB" dirty="0" smtClean="0">
              <a:solidFill>
                <a:schemeClr val="tx1"/>
              </a:solidFill>
            </a:endParaRPr>
          </a:p>
          <a:p>
            <a:endParaRPr lang="en-CA"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Great Near Campus </a:t>
            </a:r>
            <a:r>
              <a:rPr lang="en-US" dirty="0" err="1" smtClean="0"/>
              <a:t>Neighbourhood</a:t>
            </a:r>
            <a:r>
              <a:rPr lang="en-US" dirty="0" smtClean="0"/>
              <a:t> Strategy</a:t>
            </a:r>
            <a:endParaRPr lang="en-CA" dirty="0"/>
          </a:p>
        </p:txBody>
      </p:sp>
      <p:sp>
        <p:nvSpPr>
          <p:cNvPr id="4" name="Content Placeholder 3"/>
          <p:cNvSpPr>
            <a:spLocks noGrp="1"/>
          </p:cNvSpPr>
          <p:nvPr>
            <p:ph sz="half" idx="2"/>
          </p:nvPr>
        </p:nvSpPr>
        <p:spPr>
          <a:xfrm>
            <a:off x="152400" y="990600"/>
            <a:ext cx="4343400" cy="5486400"/>
          </a:xfrm>
        </p:spPr>
        <p:txBody>
          <a:bodyPr>
            <a:normAutofit/>
          </a:bodyPr>
          <a:lstStyle/>
          <a:p>
            <a:pPr>
              <a:buFont typeface="Arial" pitchFamily="34" charset="0"/>
              <a:buChar char="•"/>
            </a:pPr>
            <a:r>
              <a:rPr lang="en-US" dirty="0" smtClean="0">
                <a:solidFill>
                  <a:schemeClr val="tx1"/>
                </a:solidFill>
              </a:rPr>
              <a:t>Multi-faceted strategy</a:t>
            </a:r>
          </a:p>
          <a:p>
            <a:pPr>
              <a:buFont typeface="Arial" pitchFamily="34" charset="0"/>
              <a:buChar char="•"/>
            </a:pPr>
            <a:r>
              <a:rPr lang="en-US" dirty="0" smtClean="0">
                <a:solidFill>
                  <a:schemeClr val="tx1"/>
                </a:solidFill>
              </a:rPr>
              <a:t>Plan built on Partnership</a:t>
            </a:r>
          </a:p>
          <a:p>
            <a:pPr>
              <a:buFont typeface="Arial" pitchFamily="34" charset="0"/>
              <a:buChar char="•"/>
            </a:pPr>
            <a:r>
              <a:rPr lang="en-US" dirty="0" smtClean="0">
                <a:solidFill>
                  <a:schemeClr val="tx1"/>
                </a:solidFill>
              </a:rPr>
              <a:t>Adopted Summer 2013</a:t>
            </a:r>
          </a:p>
          <a:p>
            <a:pPr>
              <a:buFont typeface="Arial" pitchFamily="34" charset="0"/>
              <a:buChar char="•"/>
            </a:pPr>
            <a:endParaRPr lang="en-US" dirty="0" smtClean="0">
              <a:solidFill>
                <a:schemeClr val="tx1"/>
              </a:solidFill>
            </a:endParaRPr>
          </a:p>
          <a:p>
            <a:pPr>
              <a:buFont typeface="Arial" pitchFamily="34" charset="0"/>
              <a:buChar char="•"/>
            </a:pPr>
            <a:r>
              <a:rPr lang="en-US" dirty="0" smtClean="0">
                <a:solidFill>
                  <a:schemeClr val="tx1"/>
                </a:solidFill>
              </a:rPr>
              <a:t>Plan identifies opportunities for appropriate intensification.</a:t>
            </a:r>
          </a:p>
          <a:p>
            <a:pPr>
              <a:buFont typeface="Arial" pitchFamily="34" charset="0"/>
              <a:buChar char="•"/>
            </a:pPr>
            <a:endParaRPr lang="en-US" dirty="0" smtClean="0">
              <a:solidFill>
                <a:schemeClr val="tx1"/>
              </a:solidFill>
            </a:endParaRPr>
          </a:p>
          <a:p>
            <a:pPr>
              <a:buFont typeface="Arial" pitchFamily="34" charset="0"/>
              <a:buChar char="•"/>
            </a:pPr>
            <a:r>
              <a:rPr lang="en-US" dirty="0" smtClean="0">
                <a:solidFill>
                  <a:schemeClr val="tx1"/>
                </a:solidFill>
                <a:cs typeface="Arial" pitchFamily="34" charset="0"/>
              </a:rPr>
              <a:t>Areas pre-zoned for 2 unit dwellings and multi-unit dwellings.</a:t>
            </a:r>
          </a:p>
          <a:p>
            <a:pPr>
              <a:buFont typeface="Arial" pitchFamily="34" charset="0"/>
              <a:buChar char="•"/>
            </a:pPr>
            <a:endParaRPr lang="en-US" dirty="0" smtClean="0">
              <a:solidFill>
                <a:schemeClr val="tx1"/>
              </a:solidFill>
              <a:cs typeface="Arial" pitchFamily="34" charset="0"/>
            </a:endParaRPr>
          </a:p>
          <a:p>
            <a:pPr>
              <a:buFont typeface="Arial" pitchFamily="34" charset="0"/>
              <a:buChar char="•"/>
            </a:pPr>
            <a:r>
              <a:rPr lang="en-US" b="1" dirty="0" smtClean="0">
                <a:solidFill>
                  <a:schemeClr val="tx1"/>
                </a:solidFill>
                <a:cs typeface="Arial" pitchFamily="34" charset="0"/>
              </a:rPr>
              <a:t>Proposal includes Restriction from Near-Campus </a:t>
            </a:r>
            <a:r>
              <a:rPr lang="en-US" b="1" dirty="0" err="1" smtClean="0">
                <a:solidFill>
                  <a:schemeClr val="tx1"/>
                </a:solidFill>
                <a:cs typeface="Arial" pitchFamily="34" charset="0"/>
              </a:rPr>
              <a:t>Neighbourhood</a:t>
            </a:r>
            <a:r>
              <a:rPr lang="en-US" b="1" dirty="0" smtClean="0">
                <a:solidFill>
                  <a:schemeClr val="tx1"/>
                </a:solidFill>
                <a:cs typeface="Arial" pitchFamily="34" charset="0"/>
              </a:rPr>
              <a:t> Area</a:t>
            </a:r>
          </a:p>
          <a:p>
            <a:endParaRPr lang="en-CA" dirty="0">
              <a:solidFill>
                <a:schemeClr val="tx1"/>
              </a:solidFill>
            </a:endParaRPr>
          </a:p>
        </p:txBody>
      </p:sp>
      <p:pic>
        <p:nvPicPr>
          <p:cNvPr id="1026" name="Picture 2"/>
          <p:cNvPicPr>
            <a:picLocks noChangeAspect="1" noChangeArrowheads="1"/>
          </p:cNvPicPr>
          <p:nvPr/>
        </p:nvPicPr>
        <p:blipFill>
          <a:blip r:embed="rId2" cstate="print"/>
          <a:srcRect l="24375" t="12500" r="27500" b="5469"/>
          <a:stretch>
            <a:fillRect/>
          </a:stretch>
        </p:blipFill>
        <p:spPr bwMode="auto">
          <a:xfrm>
            <a:off x="4648200" y="734291"/>
            <a:ext cx="4267200" cy="58189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Public Consultation Concerns</a:t>
            </a:r>
            <a:endParaRPr lang="en-CA" dirty="0"/>
          </a:p>
        </p:txBody>
      </p:sp>
      <p:sp>
        <p:nvSpPr>
          <p:cNvPr id="4" name="Content Placeholder 3"/>
          <p:cNvSpPr>
            <a:spLocks noGrp="1"/>
          </p:cNvSpPr>
          <p:nvPr>
            <p:ph sz="half" idx="2"/>
          </p:nvPr>
        </p:nvSpPr>
        <p:spPr>
          <a:xfrm>
            <a:off x="152400" y="990600"/>
            <a:ext cx="8001000" cy="5334000"/>
          </a:xfrm>
        </p:spPr>
        <p:txBody>
          <a:bodyPr>
            <a:normAutofit/>
          </a:bodyPr>
          <a:lstStyle/>
          <a:p>
            <a:r>
              <a:rPr lang="en-US" b="1" u="sng" dirty="0" smtClean="0">
                <a:solidFill>
                  <a:schemeClr val="tx1"/>
                </a:solidFill>
                <a:latin typeface="Arial" pitchFamily="34" charset="0"/>
                <a:cs typeface="Arial" pitchFamily="34" charset="0"/>
              </a:rPr>
              <a:t>Comments from </a:t>
            </a:r>
            <a:r>
              <a:rPr lang="en-US" b="1" u="sng" dirty="0" err="1" smtClean="0">
                <a:solidFill>
                  <a:schemeClr val="tx1"/>
                </a:solidFill>
                <a:latin typeface="Arial" pitchFamily="34" charset="0"/>
                <a:cs typeface="Arial" pitchFamily="34" charset="0"/>
              </a:rPr>
              <a:t>UWO</a:t>
            </a:r>
            <a:r>
              <a:rPr lang="en-US" b="1" dirty="0" smtClean="0">
                <a:solidFill>
                  <a:schemeClr val="tx1"/>
                </a:solidFill>
                <a:latin typeface="Arial" pitchFamily="34" charset="0"/>
                <a:cs typeface="Arial" pitchFamily="34" charset="0"/>
              </a:rPr>
              <a:t>:</a:t>
            </a:r>
          </a:p>
          <a:p>
            <a:endParaRPr lang="en-US" b="1" dirty="0" smtClean="0">
              <a:solidFill>
                <a:schemeClr val="tx1"/>
              </a:solidFill>
              <a:latin typeface="Arial" pitchFamily="34" charset="0"/>
              <a:cs typeface="Arial" pitchFamily="34" charset="0"/>
            </a:endParaRPr>
          </a:p>
          <a:p>
            <a:r>
              <a:rPr lang="en-US" b="1" dirty="0" smtClean="0">
                <a:solidFill>
                  <a:schemeClr val="tx1"/>
                </a:solidFill>
                <a:latin typeface="Arial" pitchFamily="34" charset="0"/>
                <a:cs typeface="Arial" pitchFamily="34" charset="0"/>
              </a:rPr>
              <a:t>	</a:t>
            </a:r>
            <a:r>
              <a:rPr lang="en-US" i="1" dirty="0" smtClean="0">
                <a:solidFill>
                  <a:schemeClr val="tx1"/>
                </a:solidFill>
                <a:latin typeface="Arial" pitchFamily="34" charset="0"/>
                <a:cs typeface="Arial" pitchFamily="34" charset="0"/>
              </a:rPr>
              <a:t>The University would be in </a:t>
            </a:r>
            <a:r>
              <a:rPr lang="en-US" i="1" dirty="0" err="1" smtClean="0">
                <a:solidFill>
                  <a:schemeClr val="tx1"/>
                </a:solidFill>
                <a:latin typeface="Arial" pitchFamily="34" charset="0"/>
                <a:cs typeface="Arial" pitchFamily="34" charset="0"/>
              </a:rPr>
              <a:t>favour</a:t>
            </a:r>
            <a:r>
              <a:rPr lang="en-US" i="1" dirty="0" smtClean="0">
                <a:solidFill>
                  <a:schemeClr val="tx1"/>
                </a:solidFill>
                <a:latin typeface="Arial" pitchFamily="34" charset="0"/>
                <a:cs typeface="Arial" pitchFamily="34" charset="0"/>
              </a:rPr>
              <a:t> of allowing secondary units, in the near-campus </a:t>
            </a:r>
            <a:r>
              <a:rPr lang="en-US" i="1" dirty="0" err="1" smtClean="0">
                <a:solidFill>
                  <a:schemeClr val="tx1"/>
                </a:solidFill>
                <a:latin typeface="Arial" pitchFamily="34" charset="0"/>
                <a:cs typeface="Arial" pitchFamily="34" charset="0"/>
              </a:rPr>
              <a:t>neighbourhood</a:t>
            </a:r>
            <a:r>
              <a:rPr lang="en-US" i="1" dirty="0" smtClean="0">
                <a:solidFill>
                  <a:schemeClr val="tx1"/>
                </a:solidFill>
                <a:latin typeface="Arial" pitchFamily="34" charset="0"/>
                <a:cs typeface="Arial" pitchFamily="34" charset="0"/>
              </a:rPr>
              <a:t> area, as long as the maximum number of bedrooms is three and there is a requirement for the owner to live on-site where the secondary dwelling is located. If townhouses are permitted to have secondary dwelling units, we strongly believe this should only be allowed in instances where the owner lives on the site.</a:t>
            </a:r>
          </a:p>
          <a:p>
            <a:endParaRPr lang="en-US" b="1" dirty="0" smtClean="0">
              <a:solidFill>
                <a:schemeClr val="tx1"/>
              </a:solidFill>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Framework</a:t>
            </a:r>
            <a:endParaRPr lang="en-CA" dirty="0"/>
          </a:p>
        </p:txBody>
      </p:sp>
      <p:sp>
        <p:nvSpPr>
          <p:cNvPr id="4" name="Content Placeholder 3"/>
          <p:cNvSpPr>
            <a:spLocks noGrp="1"/>
          </p:cNvSpPr>
          <p:nvPr>
            <p:ph sz="half" idx="2"/>
          </p:nvPr>
        </p:nvSpPr>
        <p:spPr>
          <a:xfrm>
            <a:off x="457200" y="914400"/>
            <a:ext cx="8001000" cy="5486400"/>
          </a:xfrm>
        </p:spPr>
        <p:txBody>
          <a:bodyPr>
            <a:noAutofit/>
          </a:bodyPr>
          <a:lstStyle/>
          <a:p>
            <a:pPr marL="0" indent="0"/>
            <a:r>
              <a:rPr lang="en-US" b="1" u="sng" dirty="0" smtClean="0">
                <a:solidFill>
                  <a:schemeClr val="tx1"/>
                </a:solidFill>
              </a:rPr>
              <a:t>Proposed Framework:</a:t>
            </a:r>
          </a:p>
          <a:p>
            <a:pPr marL="0" indent="0"/>
            <a:endParaRPr lang="en-US" dirty="0" smtClean="0">
              <a:solidFill>
                <a:schemeClr val="tx1"/>
              </a:solidFill>
            </a:endParaRPr>
          </a:p>
          <a:p>
            <a:pPr>
              <a:buFont typeface="Arial" pitchFamily="34" charset="0"/>
              <a:buChar char="•"/>
            </a:pPr>
            <a:r>
              <a:rPr lang="en-US" dirty="0" smtClean="0">
                <a:solidFill>
                  <a:schemeClr val="tx1"/>
                </a:solidFill>
              </a:rPr>
              <a:t>Official Plan Policies</a:t>
            </a:r>
          </a:p>
          <a:p>
            <a:pPr>
              <a:buFont typeface="Arial" pitchFamily="34" charset="0"/>
              <a:buChar char="•"/>
            </a:pPr>
            <a:endParaRPr lang="en-US" dirty="0" smtClean="0">
              <a:solidFill>
                <a:schemeClr val="tx1"/>
              </a:solidFill>
            </a:endParaRPr>
          </a:p>
          <a:p>
            <a:pPr>
              <a:buFont typeface="Arial" pitchFamily="34" charset="0"/>
              <a:buChar char="•"/>
            </a:pPr>
            <a:r>
              <a:rPr lang="en-US" dirty="0" smtClean="0">
                <a:solidFill>
                  <a:schemeClr val="tx1"/>
                </a:solidFill>
              </a:rPr>
              <a:t>Zoning By-law Regulations</a:t>
            </a:r>
          </a:p>
          <a:p>
            <a:pPr>
              <a:buFont typeface="Arial" pitchFamily="34" charset="0"/>
              <a:buChar char="•"/>
            </a:pPr>
            <a:endParaRPr lang="en-US" dirty="0" smtClean="0">
              <a:solidFill>
                <a:schemeClr val="tx1"/>
              </a:solidFill>
            </a:endParaRPr>
          </a:p>
          <a:p>
            <a:pPr>
              <a:buFont typeface="Arial" pitchFamily="34" charset="0"/>
              <a:buChar char="•"/>
            </a:pPr>
            <a:r>
              <a:rPr lang="en-US" dirty="0" smtClean="0">
                <a:solidFill>
                  <a:schemeClr val="tx1"/>
                </a:solidFill>
              </a:rPr>
              <a:t>Licensing Requirements</a:t>
            </a:r>
            <a:endParaRPr lang="en-CA" dirty="0" smtClean="0">
              <a:solidFill>
                <a:schemeClr val="tx1"/>
              </a:solidFill>
            </a:endParaRPr>
          </a:p>
          <a:p>
            <a:pPr marL="0" indent="0"/>
            <a:endParaRPr lang="en-GB" dirty="0" smtClean="0">
              <a:solidFill>
                <a:schemeClr val="tx1"/>
              </a:solidFill>
            </a:endParaRPr>
          </a:p>
          <a:p>
            <a:pPr marL="0" indent="0"/>
            <a:endParaRPr lang="en-GB" b="1" dirty="0" smtClean="0">
              <a:solidFill>
                <a:schemeClr val="tx1"/>
              </a:solidFill>
            </a:endParaRPr>
          </a:p>
          <a:p>
            <a:endParaRPr lang="en-CA" dirty="0" smtClean="0">
              <a:solidFill>
                <a:schemeClr val="tx1"/>
              </a:solidFill>
            </a:endParaRPr>
          </a:p>
          <a:p>
            <a:pPr lvl="0"/>
            <a:endParaRPr lang="en-CA" dirty="0" smtClean="0">
              <a:solidFill>
                <a:schemeClr val="tx1"/>
              </a:solidFill>
            </a:endParaRPr>
          </a:p>
          <a:p>
            <a:endParaRPr lang="en-CA"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Official Plan Amendments</a:t>
            </a:r>
            <a:endParaRPr lang="en-CA" dirty="0"/>
          </a:p>
        </p:txBody>
      </p:sp>
      <p:sp>
        <p:nvSpPr>
          <p:cNvPr id="4" name="Content Placeholder 3"/>
          <p:cNvSpPr>
            <a:spLocks noGrp="1"/>
          </p:cNvSpPr>
          <p:nvPr>
            <p:ph sz="half" idx="2"/>
          </p:nvPr>
        </p:nvSpPr>
        <p:spPr>
          <a:xfrm>
            <a:off x="152400" y="838200"/>
            <a:ext cx="8534400" cy="5486400"/>
          </a:xfrm>
        </p:spPr>
        <p:txBody>
          <a:bodyPr>
            <a:noAutofit/>
          </a:bodyPr>
          <a:lstStyle/>
          <a:p>
            <a:pPr marL="0" indent="0"/>
            <a:r>
              <a:rPr lang="en-GB" b="1" u="sng" dirty="0" smtClean="0">
                <a:solidFill>
                  <a:schemeClr val="tx1"/>
                </a:solidFill>
              </a:rPr>
              <a:t>Proposed Official Plan Policies</a:t>
            </a:r>
          </a:p>
          <a:p>
            <a:r>
              <a:rPr lang="en-GB" dirty="0" smtClean="0">
                <a:solidFill>
                  <a:schemeClr val="tx1"/>
                </a:solidFill>
              </a:rPr>
              <a:t>Consistent with the changes to the </a:t>
            </a:r>
            <a:r>
              <a:rPr lang="en-GB" i="1" dirty="0" smtClean="0">
                <a:solidFill>
                  <a:schemeClr val="tx1"/>
                </a:solidFill>
              </a:rPr>
              <a:t>Planning Act.</a:t>
            </a:r>
          </a:p>
          <a:p>
            <a:pPr>
              <a:buFont typeface="Arial" pitchFamily="34" charset="0"/>
              <a:buChar char="•"/>
            </a:pPr>
            <a:r>
              <a:rPr lang="en-GB" dirty="0" smtClean="0">
                <a:solidFill>
                  <a:schemeClr val="tx1"/>
                </a:solidFill>
              </a:rPr>
              <a:t>Secondary dwelling units may be permitted as of right (no </a:t>
            </a:r>
            <a:r>
              <a:rPr lang="en-GB" dirty="0" err="1" smtClean="0">
                <a:solidFill>
                  <a:schemeClr val="tx1"/>
                </a:solidFill>
              </a:rPr>
              <a:t>ZBA</a:t>
            </a:r>
            <a:r>
              <a:rPr lang="en-GB" dirty="0" smtClean="0">
                <a:solidFill>
                  <a:schemeClr val="tx1"/>
                </a:solidFill>
              </a:rPr>
              <a:t> required), provided they meet the policies and regulations.</a:t>
            </a:r>
          </a:p>
          <a:p>
            <a:pPr>
              <a:buFont typeface="Arial" pitchFamily="34" charset="0"/>
              <a:buChar char="•"/>
            </a:pPr>
            <a:r>
              <a:rPr lang="en-GB" dirty="0" smtClean="0">
                <a:solidFill>
                  <a:schemeClr val="tx1"/>
                </a:solidFill>
              </a:rPr>
              <a:t>Secondary dwelling units are permitted in zones, in association with:</a:t>
            </a:r>
          </a:p>
          <a:p>
            <a:pPr marL="800100" lvl="1" indent="-406400">
              <a:buFont typeface="Arial" pitchFamily="34" charset="0"/>
              <a:buChar char="•"/>
            </a:pPr>
            <a:r>
              <a:rPr lang="en-GB" dirty="0" smtClean="0">
                <a:solidFill>
                  <a:schemeClr val="tx1"/>
                </a:solidFill>
              </a:rPr>
              <a:t>Single detached dwellings;</a:t>
            </a:r>
          </a:p>
          <a:p>
            <a:pPr marL="800100" lvl="1" indent="-406400">
              <a:buFont typeface="Arial" pitchFamily="34" charset="0"/>
              <a:buChar char="•"/>
            </a:pPr>
            <a:r>
              <a:rPr lang="en-GB" dirty="0" smtClean="0">
                <a:solidFill>
                  <a:schemeClr val="tx1"/>
                </a:solidFill>
              </a:rPr>
              <a:t>Semi detached dwellings;</a:t>
            </a:r>
          </a:p>
          <a:p>
            <a:pPr marL="800100" lvl="1" indent="-406400">
              <a:buFont typeface="Arial" pitchFamily="34" charset="0"/>
              <a:buChar char="•"/>
            </a:pPr>
            <a:r>
              <a:rPr lang="en-GB" dirty="0" smtClean="0">
                <a:solidFill>
                  <a:schemeClr val="tx1"/>
                </a:solidFill>
              </a:rPr>
              <a:t>Street Townhouses dwellings;</a:t>
            </a:r>
          </a:p>
          <a:p>
            <a:pPr lvl="0">
              <a:buFont typeface="Arial" pitchFamily="34" charset="0"/>
              <a:buChar char="•"/>
            </a:pPr>
            <a:r>
              <a:rPr lang="en-GB" dirty="0" smtClean="0">
                <a:solidFill>
                  <a:schemeClr val="tx1"/>
                </a:solidFill>
              </a:rPr>
              <a:t>Permitted where the primary unit is owner occupied;</a:t>
            </a:r>
          </a:p>
          <a:p>
            <a:pPr lvl="0">
              <a:buFont typeface="Arial" pitchFamily="34" charset="0"/>
              <a:buChar char="•"/>
            </a:pPr>
            <a:r>
              <a:rPr lang="en-GB" dirty="0" smtClean="0">
                <a:solidFill>
                  <a:schemeClr val="tx1"/>
                </a:solidFill>
              </a:rPr>
              <a:t>1 secondary dwelling per primary dwelling;</a:t>
            </a:r>
          </a:p>
          <a:p>
            <a:pPr lvl="0">
              <a:buFont typeface="Arial" pitchFamily="34" charset="0"/>
              <a:buChar char="•"/>
            </a:pPr>
            <a:r>
              <a:rPr lang="en-GB" dirty="0" smtClean="0">
                <a:solidFill>
                  <a:schemeClr val="tx1"/>
                </a:solidFill>
              </a:rPr>
              <a:t>Shall not be permitted in the Great Near Campus Neighbourhood;</a:t>
            </a:r>
          </a:p>
          <a:p>
            <a:pPr lvl="0">
              <a:buFont typeface="Arial" pitchFamily="34" charset="0"/>
              <a:buChar char="•"/>
            </a:pPr>
            <a:r>
              <a:rPr lang="en-GB" dirty="0" smtClean="0">
                <a:solidFill>
                  <a:schemeClr val="tx1"/>
                </a:solidFill>
              </a:rPr>
              <a:t>1 bedroom maximum; (cap at 5 bedrooms total);</a:t>
            </a:r>
          </a:p>
          <a:p>
            <a:pPr lvl="0">
              <a:buFont typeface="Arial" pitchFamily="34" charset="0"/>
              <a:buChar char="•"/>
            </a:pPr>
            <a:r>
              <a:rPr lang="en-GB" dirty="0" smtClean="0">
                <a:solidFill>
                  <a:schemeClr val="tx1"/>
                </a:solidFill>
              </a:rPr>
              <a:t>Shall be required to be licensed.</a:t>
            </a:r>
          </a:p>
          <a:p>
            <a:pPr lvl="0">
              <a:buFont typeface="Arial" pitchFamily="34" charset="0"/>
              <a:buChar char="•"/>
            </a:pPr>
            <a:r>
              <a:rPr lang="en-GB" dirty="0" smtClean="0">
                <a:solidFill>
                  <a:schemeClr val="tx1"/>
                </a:solidFill>
              </a:rPr>
              <a:t>Gross floor area shall be max. 40% of building.</a:t>
            </a:r>
          </a:p>
          <a:p>
            <a:pPr lvl="0">
              <a:buFont typeface="Arial" pitchFamily="34" charset="0"/>
              <a:buChar char="•"/>
            </a:pPr>
            <a:endParaRPr lang="en-GB" dirty="0" smtClean="0">
              <a:solidFill>
                <a:schemeClr val="tx1"/>
              </a:solidFill>
            </a:endParaRPr>
          </a:p>
          <a:p>
            <a:endParaRPr lang="en-GB" sz="1600" b="1" dirty="0" smtClean="0">
              <a:solidFill>
                <a:schemeClr val="tx1"/>
              </a:solidFill>
            </a:endParaRPr>
          </a:p>
          <a:p>
            <a:endParaRPr lang="en-GB" sz="1600" b="1" dirty="0" smtClean="0">
              <a:solidFill>
                <a:schemeClr val="tx1"/>
              </a:solidFill>
            </a:endParaRPr>
          </a:p>
          <a:p>
            <a:endParaRPr lang="en-CA" sz="1600" dirty="0" smtClean="0">
              <a:solidFill>
                <a:schemeClr val="tx1"/>
              </a:solidFill>
            </a:endParaRPr>
          </a:p>
          <a:p>
            <a:r>
              <a:rPr lang="en-GB" sz="1600" b="1" dirty="0" smtClean="0">
                <a:solidFill>
                  <a:schemeClr val="tx1"/>
                </a:solidFill>
              </a:rPr>
              <a:t> </a:t>
            </a:r>
            <a:endParaRPr lang="en-CA" sz="1600" dirty="0" smtClean="0">
              <a:solidFill>
                <a:schemeClr val="tx1"/>
              </a:solidFill>
            </a:endParaRPr>
          </a:p>
          <a:p>
            <a:pPr lvl="0"/>
            <a:endParaRPr lang="en-GB" sz="1600" b="1" dirty="0" smtClean="0">
              <a:solidFill>
                <a:schemeClr val="tx1"/>
              </a:solidFill>
            </a:endParaRPr>
          </a:p>
          <a:p>
            <a:pPr lvl="0"/>
            <a:endParaRPr lang="en-CA" sz="1600" dirty="0" smtClean="0">
              <a:solidFill>
                <a:schemeClr val="tx1"/>
              </a:solidFill>
            </a:endParaRPr>
          </a:p>
          <a:p>
            <a:endParaRPr lang="en-CA" sz="1600" dirty="0" smtClean="0">
              <a:solidFill>
                <a:schemeClr val="tx1"/>
              </a:solidFill>
            </a:endParaRPr>
          </a:p>
          <a:p>
            <a:pPr lvl="0"/>
            <a:endParaRPr lang="en-CA" sz="1600" dirty="0" smtClean="0">
              <a:solidFill>
                <a:schemeClr val="tx1"/>
              </a:solidFill>
            </a:endParaRPr>
          </a:p>
          <a:p>
            <a:endParaRPr lang="en-CA" sz="1600"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Official Plan Amendments</a:t>
            </a:r>
            <a:endParaRPr lang="en-CA" dirty="0"/>
          </a:p>
        </p:txBody>
      </p:sp>
      <p:sp>
        <p:nvSpPr>
          <p:cNvPr id="4" name="Content Placeholder 3"/>
          <p:cNvSpPr>
            <a:spLocks noGrp="1"/>
          </p:cNvSpPr>
          <p:nvPr>
            <p:ph sz="half" idx="2"/>
          </p:nvPr>
        </p:nvSpPr>
        <p:spPr>
          <a:xfrm>
            <a:off x="152400" y="762000"/>
            <a:ext cx="8001000" cy="5486400"/>
          </a:xfrm>
        </p:spPr>
        <p:txBody>
          <a:bodyPr vert="horz" lIns="91440" tIns="45720" rIns="91440" bIns="45720" rtlCol="0">
            <a:noAutofit/>
          </a:bodyPr>
          <a:lstStyle/>
          <a:p>
            <a:r>
              <a:rPr lang="en-GB" b="1" u="sng" dirty="0" smtClean="0">
                <a:solidFill>
                  <a:schemeClr val="tx1"/>
                </a:solidFill>
              </a:rPr>
              <a:t>Proposed Official Plan Policies Continued...</a:t>
            </a:r>
          </a:p>
          <a:p>
            <a:pPr>
              <a:buFont typeface="Arial" pitchFamily="34" charset="0"/>
              <a:buChar char="•"/>
            </a:pPr>
            <a:r>
              <a:rPr lang="en-CA" dirty="0" smtClean="0">
                <a:solidFill>
                  <a:schemeClr val="tx1"/>
                </a:solidFill>
              </a:rPr>
              <a:t>A secondary dwelling shall comply with all regulations of the associated zone;</a:t>
            </a:r>
          </a:p>
          <a:p>
            <a:pPr>
              <a:buFont typeface="Arial" pitchFamily="34" charset="0"/>
              <a:buChar char="•"/>
            </a:pPr>
            <a:r>
              <a:rPr lang="en-US" dirty="0" smtClean="0">
                <a:solidFill>
                  <a:schemeClr val="tx1"/>
                </a:solidFill>
              </a:rPr>
              <a:t> Exterior alterations are not permitted</a:t>
            </a:r>
          </a:p>
          <a:p>
            <a:pPr marL="800100" lvl="1" indent="-400050">
              <a:buFont typeface="Arial" pitchFamily="34" charset="0"/>
              <a:buChar char="•"/>
            </a:pPr>
            <a:r>
              <a:rPr lang="en-US" dirty="0" smtClean="0"/>
              <a:t>Exception, entrances in the rear and side yard may be permitted</a:t>
            </a:r>
          </a:p>
          <a:p>
            <a:pPr>
              <a:buFont typeface="Arial" pitchFamily="34" charset="0"/>
              <a:buChar char="•"/>
            </a:pPr>
            <a:r>
              <a:rPr lang="en-US" dirty="0" smtClean="0">
                <a:solidFill>
                  <a:schemeClr val="tx1"/>
                </a:solidFill>
              </a:rPr>
              <a:t>Maximum of 1 additional parking space.</a:t>
            </a:r>
          </a:p>
          <a:p>
            <a:pPr lvl="0">
              <a:buFont typeface="Arial" pitchFamily="34" charset="0"/>
              <a:buChar char="•"/>
            </a:pPr>
            <a:r>
              <a:rPr lang="en-GB" dirty="0" smtClean="0">
                <a:solidFill>
                  <a:schemeClr val="tx1"/>
                </a:solidFill>
              </a:rPr>
              <a:t>Secondary dwelling units may be permitted within an accessory structure:</a:t>
            </a:r>
            <a:endParaRPr lang="en-CA" dirty="0" smtClean="0">
              <a:solidFill>
                <a:schemeClr val="tx1"/>
              </a:solidFill>
            </a:endParaRPr>
          </a:p>
          <a:p>
            <a:pPr lvl="1">
              <a:buFont typeface="Arial" pitchFamily="34" charset="0"/>
              <a:buChar char="•"/>
            </a:pPr>
            <a:r>
              <a:rPr lang="en-GB" dirty="0" smtClean="0"/>
              <a:t>is located on the same lot as the primary dwelling unit;</a:t>
            </a:r>
            <a:endParaRPr lang="en-CA" dirty="0" smtClean="0"/>
          </a:p>
          <a:p>
            <a:pPr lvl="1">
              <a:buFont typeface="Arial" pitchFamily="34" charset="0"/>
              <a:buChar char="•"/>
            </a:pPr>
            <a:r>
              <a:rPr lang="en-GB" dirty="0" smtClean="0"/>
              <a:t>meets the requirements of the zone;</a:t>
            </a:r>
            <a:endParaRPr lang="en-CA" dirty="0" smtClean="0"/>
          </a:p>
          <a:p>
            <a:pPr lvl="1">
              <a:buFont typeface="Arial" pitchFamily="34" charset="0"/>
              <a:buChar char="•"/>
            </a:pPr>
            <a:r>
              <a:rPr lang="en-GB" dirty="0" smtClean="0"/>
              <a:t>where the primary dwelling unit does not contain a secondary unit;</a:t>
            </a:r>
            <a:endParaRPr lang="en-CA" dirty="0" smtClean="0"/>
          </a:p>
          <a:p>
            <a:pPr lvl="1">
              <a:buFont typeface="Arial" pitchFamily="34" charset="0"/>
              <a:buChar char="•"/>
            </a:pPr>
            <a:r>
              <a:rPr lang="en-GB" dirty="0" smtClean="0"/>
              <a:t>is located in the rear yard;</a:t>
            </a:r>
          </a:p>
          <a:p>
            <a:pPr>
              <a:buFont typeface="Arial" pitchFamily="34" charset="0"/>
              <a:buChar char="•"/>
            </a:pPr>
            <a:r>
              <a:rPr lang="en-GB" dirty="0" smtClean="0">
                <a:solidFill>
                  <a:schemeClr val="tx1"/>
                </a:solidFill>
              </a:rPr>
              <a:t>Secondary dwelling unit shall not be</a:t>
            </a:r>
            <a:br>
              <a:rPr lang="en-GB" dirty="0" smtClean="0">
                <a:solidFill>
                  <a:schemeClr val="tx1"/>
                </a:solidFill>
              </a:rPr>
            </a:br>
            <a:r>
              <a:rPr lang="en-GB" dirty="0" smtClean="0">
                <a:solidFill>
                  <a:schemeClr val="tx1"/>
                </a:solidFill>
              </a:rPr>
              <a:t>located in the basement in a floodplain.</a:t>
            </a:r>
          </a:p>
          <a:p>
            <a:pPr marL="0" indent="0">
              <a:buFont typeface="Arial" pitchFamily="34" charset="0"/>
              <a:buChar char="•"/>
            </a:pPr>
            <a:endParaRPr lang="en-CA" dirty="0" smtClean="0">
              <a:solidFill>
                <a:schemeClr val="tx1"/>
              </a:solidFill>
            </a:endParaRPr>
          </a:p>
          <a:p>
            <a:pPr marL="0" indent="0"/>
            <a:endParaRPr lang="en-CA" b="1" u="sng" dirty="0" smtClean="0">
              <a:solidFill>
                <a:schemeClr val="tx1"/>
              </a:solidFill>
            </a:endParaRPr>
          </a:p>
          <a:p>
            <a:pPr marL="0" indent="0"/>
            <a:endParaRPr lang="en-US" b="1" u="sng" dirty="0" smtClean="0">
              <a:solidFill>
                <a:schemeClr val="tx1"/>
              </a:solidFill>
            </a:endParaRPr>
          </a:p>
          <a:p>
            <a:pPr marL="0" indent="0"/>
            <a:endParaRPr lang="en-CA" b="1" u="sng" dirty="0" smtClean="0">
              <a:solidFill>
                <a:schemeClr val="tx1"/>
              </a:solidFill>
            </a:endParaRPr>
          </a:p>
          <a:p>
            <a:pPr lvl="0"/>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GB"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Zoning By-law Amendment</a:t>
            </a:r>
            <a:endParaRPr lang="en-CA" dirty="0"/>
          </a:p>
        </p:txBody>
      </p:sp>
      <p:sp>
        <p:nvSpPr>
          <p:cNvPr id="5" name="Content Placeholder 3"/>
          <p:cNvSpPr>
            <a:spLocks noGrp="1"/>
          </p:cNvSpPr>
          <p:nvPr>
            <p:ph sz="half" idx="2"/>
          </p:nvPr>
        </p:nvSpPr>
        <p:spPr>
          <a:xfrm>
            <a:off x="152400" y="762000"/>
            <a:ext cx="8001000" cy="5486400"/>
          </a:xfrm>
        </p:spPr>
        <p:txBody>
          <a:bodyPr vert="horz" lIns="91440" tIns="45720" rIns="91440" bIns="45720" rtlCol="0">
            <a:noAutofit/>
          </a:bodyPr>
          <a:lstStyle/>
          <a:p>
            <a:r>
              <a:rPr lang="en-GB" b="1" u="sng" dirty="0" smtClean="0">
                <a:solidFill>
                  <a:schemeClr val="tx1"/>
                </a:solidFill>
              </a:rPr>
              <a:t>Proposed Zoning By-law regulations:</a:t>
            </a:r>
          </a:p>
          <a:p>
            <a:pPr>
              <a:buFont typeface="Arial" pitchFamily="34" charset="0"/>
              <a:buChar char="•"/>
            </a:pPr>
            <a:r>
              <a:rPr lang="en-GB" dirty="0" smtClean="0">
                <a:solidFill>
                  <a:schemeClr val="tx1"/>
                </a:solidFill>
              </a:rPr>
              <a:t>New definition for Secondary Dwelling Units</a:t>
            </a:r>
          </a:p>
          <a:p>
            <a:pPr>
              <a:buFont typeface="Arial" pitchFamily="34" charset="0"/>
              <a:buChar char="•"/>
            </a:pPr>
            <a:r>
              <a:rPr lang="en-GB" dirty="0" smtClean="0">
                <a:solidFill>
                  <a:schemeClr val="tx1"/>
                </a:solidFill>
              </a:rPr>
              <a:t>Permitted as of right on any property that permits:</a:t>
            </a:r>
          </a:p>
          <a:p>
            <a:pPr lvl="1">
              <a:buFont typeface="Arial" pitchFamily="34" charset="0"/>
              <a:buChar char="•"/>
            </a:pPr>
            <a:r>
              <a:rPr lang="en-GB" dirty="0" smtClean="0"/>
              <a:t>Single Detached Dwellings;</a:t>
            </a:r>
          </a:p>
          <a:p>
            <a:pPr lvl="1">
              <a:buFont typeface="Arial" pitchFamily="34" charset="0"/>
              <a:buChar char="•"/>
            </a:pPr>
            <a:r>
              <a:rPr lang="en-GB" dirty="0" smtClean="0">
                <a:solidFill>
                  <a:schemeClr val="tx1"/>
                </a:solidFill>
              </a:rPr>
              <a:t>Semi-detached Dwellings;</a:t>
            </a:r>
          </a:p>
          <a:p>
            <a:pPr lvl="1">
              <a:buFont typeface="Arial" pitchFamily="34" charset="0"/>
              <a:buChar char="•"/>
            </a:pPr>
            <a:r>
              <a:rPr lang="en-GB" dirty="0" smtClean="0"/>
              <a:t>Street Townhouse Dwellings;</a:t>
            </a:r>
          </a:p>
          <a:p>
            <a:pPr>
              <a:buFont typeface="Arial" pitchFamily="34" charset="0"/>
              <a:buChar char="•"/>
            </a:pPr>
            <a:r>
              <a:rPr lang="en-GB" dirty="0" smtClean="0">
                <a:solidFill>
                  <a:schemeClr val="tx1"/>
                </a:solidFill>
              </a:rPr>
              <a:t>One (1) Secondary Dwelling unit per lot and must be on the same lot as the primary dwelling (includes accessory structures)</a:t>
            </a:r>
          </a:p>
          <a:p>
            <a:pPr>
              <a:buFont typeface="Arial" pitchFamily="34" charset="0"/>
              <a:buChar char="•"/>
            </a:pPr>
            <a:r>
              <a:rPr lang="en-GB" dirty="0" smtClean="0">
                <a:solidFill>
                  <a:schemeClr val="tx1"/>
                </a:solidFill>
              </a:rPr>
              <a:t>Secondary Dwelling units are not permitted in the Greater Near Campus Neighbourhood Area</a:t>
            </a:r>
          </a:p>
          <a:p>
            <a:pPr>
              <a:buFont typeface="Arial" pitchFamily="34" charset="0"/>
              <a:buChar char="•"/>
            </a:pPr>
            <a:r>
              <a:rPr lang="en-GB" dirty="0" smtClean="0">
                <a:solidFill>
                  <a:schemeClr val="tx1"/>
                </a:solidFill>
              </a:rPr>
              <a:t>Not permitted below sanitary systems or in basements within floodplain areas</a:t>
            </a:r>
          </a:p>
          <a:p>
            <a:pPr>
              <a:buFont typeface="Arial" pitchFamily="34" charset="0"/>
              <a:buChar char="•"/>
            </a:pPr>
            <a:r>
              <a:rPr lang="en-GB" dirty="0" smtClean="0">
                <a:solidFill>
                  <a:schemeClr val="tx1"/>
                </a:solidFill>
              </a:rPr>
              <a:t>No greater than 40% of the gross floor area</a:t>
            </a:r>
          </a:p>
          <a:p>
            <a:pPr>
              <a:buFont typeface="Arial" pitchFamily="34" charset="0"/>
              <a:buChar char="•"/>
            </a:pPr>
            <a:r>
              <a:rPr lang="en-GB" dirty="0" smtClean="0">
                <a:solidFill>
                  <a:schemeClr val="tx1"/>
                </a:solidFill>
              </a:rPr>
              <a:t>1 Parking </a:t>
            </a:r>
            <a:r>
              <a:rPr lang="en-GB" smtClean="0">
                <a:solidFill>
                  <a:schemeClr val="tx1"/>
                </a:solidFill>
              </a:rPr>
              <a:t>Space required</a:t>
            </a: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marL="0" indent="0">
              <a:buFont typeface="Arial" pitchFamily="34" charset="0"/>
              <a:buChar char="•"/>
            </a:pPr>
            <a:endParaRPr lang="en-CA" dirty="0" smtClean="0">
              <a:solidFill>
                <a:schemeClr val="tx1"/>
              </a:solidFill>
            </a:endParaRPr>
          </a:p>
          <a:p>
            <a:pPr marL="0" indent="0"/>
            <a:endParaRPr lang="en-CA" b="1" u="sng" dirty="0" smtClean="0">
              <a:solidFill>
                <a:schemeClr val="tx1"/>
              </a:solidFill>
            </a:endParaRPr>
          </a:p>
          <a:p>
            <a:pPr marL="0" indent="0"/>
            <a:endParaRPr lang="en-US" b="1" u="sng" dirty="0" smtClean="0">
              <a:solidFill>
                <a:schemeClr val="tx1"/>
              </a:solidFill>
            </a:endParaRPr>
          </a:p>
          <a:p>
            <a:pPr marL="0" indent="0"/>
            <a:endParaRPr lang="en-CA" b="1" u="sng" dirty="0" smtClean="0">
              <a:solidFill>
                <a:schemeClr val="tx1"/>
              </a:solidFill>
            </a:endParaRPr>
          </a:p>
          <a:p>
            <a:pPr lvl="0"/>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GB"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Zoning By-law Amendment</a:t>
            </a:r>
            <a:endParaRPr lang="en-CA" dirty="0"/>
          </a:p>
        </p:txBody>
      </p:sp>
      <p:sp>
        <p:nvSpPr>
          <p:cNvPr id="5" name="Content Placeholder 3"/>
          <p:cNvSpPr>
            <a:spLocks noGrp="1"/>
          </p:cNvSpPr>
          <p:nvPr>
            <p:ph sz="half" idx="2"/>
          </p:nvPr>
        </p:nvSpPr>
        <p:spPr>
          <a:xfrm>
            <a:off x="152400" y="762000"/>
            <a:ext cx="8001000" cy="5486400"/>
          </a:xfrm>
        </p:spPr>
        <p:txBody>
          <a:bodyPr vert="horz" lIns="91440" tIns="45720" rIns="91440" bIns="45720" rtlCol="0">
            <a:noAutofit/>
          </a:bodyPr>
          <a:lstStyle/>
          <a:p>
            <a:r>
              <a:rPr lang="en-GB" b="1" u="sng" dirty="0" smtClean="0">
                <a:solidFill>
                  <a:schemeClr val="tx1"/>
                </a:solidFill>
              </a:rPr>
              <a:t>Proposed Zoning By-law regulations, Continued...:</a:t>
            </a:r>
          </a:p>
          <a:p>
            <a:pPr>
              <a:buFont typeface="Arial" pitchFamily="34" charset="0"/>
              <a:buChar char="•"/>
            </a:pPr>
            <a:r>
              <a:rPr lang="en-GB" dirty="0" smtClean="0">
                <a:solidFill>
                  <a:schemeClr val="tx1"/>
                </a:solidFill>
              </a:rPr>
              <a:t>Secondary dwelling units are 1 bedroom.</a:t>
            </a:r>
          </a:p>
          <a:p>
            <a:pPr>
              <a:buFont typeface="Arial" pitchFamily="34" charset="0"/>
              <a:buChar char="•"/>
            </a:pPr>
            <a:r>
              <a:rPr lang="en-GB" dirty="0" smtClean="0">
                <a:solidFill>
                  <a:schemeClr val="tx1"/>
                </a:solidFill>
              </a:rPr>
              <a:t>Total number of bedrooms capped at 5.</a:t>
            </a:r>
          </a:p>
          <a:p>
            <a:pPr>
              <a:buFont typeface="Arial" pitchFamily="34" charset="0"/>
              <a:buChar char="•"/>
            </a:pPr>
            <a:r>
              <a:rPr lang="en-GB" dirty="0" smtClean="0">
                <a:solidFill>
                  <a:schemeClr val="tx1"/>
                </a:solidFill>
              </a:rPr>
              <a:t>Exterior alterations shall not be permitted to the front or exterior side yard.</a:t>
            </a:r>
            <a:endParaRPr lang="en-CA" dirty="0" smtClean="0">
              <a:solidFill>
                <a:schemeClr val="tx1"/>
              </a:solidFill>
            </a:endParaRPr>
          </a:p>
          <a:p>
            <a:pPr>
              <a:buFont typeface="Arial" pitchFamily="34" charset="0"/>
              <a:buChar char="•"/>
            </a:pPr>
            <a:r>
              <a:rPr lang="en-GB" dirty="0" smtClean="0">
                <a:solidFill>
                  <a:schemeClr val="tx1"/>
                </a:solidFill>
              </a:rPr>
              <a:t>Exterior alterations to provide for entrance to the secondary dwelling unit within interior side yard and rear yard elevations of the primary dwelling may be permitted provided that the interior side yard elevation does not contain more than one entrance. </a:t>
            </a:r>
            <a:endParaRPr lang="en-CA" dirty="0" smtClean="0">
              <a:solidFill>
                <a:schemeClr val="tx1"/>
              </a:solidFill>
            </a:endParaRPr>
          </a:p>
          <a:p>
            <a:pPr>
              <a:buFont typeface="Arial" pitchFamily="34" charset="0"/>
              <a:buChar char="•"/>
            </a:pPr>
            <a:r>
              <a:rPr lang="en-GB" dirty="0" smtClean="0">
                <a:solidFill>
                  <a:schemeClr val="tx1"/>
                </a:solidFill>
              </a:rPr>
              <a:t>Exterior alterations to accessory structures that permit secondary dwelling units may be permitted.</a:t>
            </a:r>
          </a:p>
          <a:p>
            <a:pPr>
              <a:buFont typeface="Arial" pitchFamily="34" charset="0"/>
              <a:buChar char="•"/>
            </a:pPr>
            <a:r>
              <a:rPr lang="en-GB" dirty="0" smtClean="0">
                <a:solidFill>
                  <a:schemeClr val="tx1"/>
                </a:solidFill>
              </a:rPr>
              <a:t>Secondary dwelling units must meet all Ontario Building Code and Ontario Fire Code regulations.</a:t>
            </a: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a:buFont typeface="Arial" pitchFamily="34" charset="0"/>
              <a:buChar char="•"/>
            </a:pPr>
            <a:endParaRPr lang="en-GB" dirty="0" smtClean="0">
              <a:solidFill>
                <a:schemeClr val="tx1"/>
              </a:solidFill>
            </a:endParaRPr>
          </a:p>
          <a:p>
            <a:pPr marL="0" indent="0">
              <a:buFont typeface="Arial" pitchFamily="34" charset="0"/>
              <a:buChar char="•"/>
            </a:pPr>
            <a:endParaRPr lang="en-CA" dirty="0" smtClean="0">
              <a:solidFill>
                <a:schemeClr val="tx1"/>
              </a:solidFill>
            </a:endParaRPr>
          </a:p>
          <a:p>
            <a:pPr marL="0" indent="0"/>
            <a:endParaRPr lang="en-CA" b="1" u="sng" dirty="0" smtClean="0">
              <a:solidFill>
                <a:schemeClr val="tx1"/>
              </a:solidFill>
            </a:endParaRPr>
          </a:p>
          <a:p>
            <a:pPr marL="0" indent="0"/>
            <a:endParaRPr lang="en-US" b="1" u="sng" dirty="0" smtClean="0">
              <a:solidFill>
                <a:schemeClr val="tx1"/>
              </a:solidFill>
            </a:endParaRPr>
          </a:p>
          <a:p>
            <a:pPr marL="0" indent="0"/>
            <a:endParaRPr lang="en-CA" b="1" u="sng" dirty="0" smtClean="0">
              <a:solidFill>
                <a:schemeClr val="tx1"/>
              </a:solidFill>
            </a:endParaRPr>
          </a:p>
          <a:p>
            <a:pPr lvl="0"/>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GB"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a:p>
            <a:pPr lvl="0"/>
            <a:endParaRPr lang="en-CA" b="1" u="sng" dirty="0" smtClean="0">
              <a:solidFill>
                <a:schemeClr val="tx1"/>
              </a:solidFill>
            </a:endParaRPr>
          </a:p>
          <a:p>
            <a:endParaRPr lang="en-CA" b="1" u="sng" dirty="0" smtClean="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a:t>
            </a:r>
            <a:endParaRPr lang="en-CA" dirty="0"/>
          </a:p>
        </p:txBody>
      </p:sp>
      <p:sp>
        <p:nvSpPr>
          <p:cNvPr id="4" name="Content Placeholder 3"/>
          <p:cNvSpPr>
            <a:spLocks noGrp="1"/>
          </p:cNvSpPr>
          <p:nvPr>
            <p:ph sz="half" idx="2"/>
          </p:nvPr>
        </p:nvSpPr>
        <p:spPr>
          <a:xfrm>
            <a:off x="152400" y="990600"/>
            <a:ext cx="8686800" cy="5334000"/>
          </a:xfrm>
        </p:spPr>
        <p:txBody>
          <a:bodyPr>
            <a:normAutofit lnSpcReduction="10000"/>
          </a:bodyPr>
          <a:lstStyle/>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CA" dirty="0" smtClean="0">
              <a:solidFill>
                <a:schemeClr val="tx1"/>
              </a:solidFill>
            </a:endParaRPr>
          </a:p>
          <a:p>
            <a:pPr algn="ctr"/>
            <a:r>
              <a:rPr lang="en-US" sz="6000" b="1" dirty="0" smtClean="0">
                <a:solidFill>
                  <a:schemeClr val="tx1"/>
                </a:solidFill>
                <a:effectLst>
                  <a:outerShdw blurRad="38100" dist="38100" dir="2700000" algn="tl">
                    <a:srgbClr val="000000">
                      <a:alpha val="43137"/>
                    </a:srgbClr>
                  </a:outerShdw>
                </a:effectLst>
              </a:rPr>
              <a:t>Questions?</a:t>
            </a: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r>
              <a:rPr lang="en-US" b="1" dirty="0" smtClean="0">
                <a:solidFill>
                  <a:schemeClr val="tx1"/>
                </a:solidFill>
              </a:rPr>
              <a:t>Eric Lalande</a:t>
            </a:r>
          </a:p>
          <a:p>
            <a:r>
              <a:rPr lang="en-US" sz="1800" dirty="0" smtClean="0">
                <a:solidFill>
                  <a:schemeClr val="tx1"/>
                </a:solidFill>
              </a:rPr>
              <a:t>Planner II, Policy Planning and Programs</a:t>
            </a:r>
          </a:p>
          <a:p>
            <a:r>
              <a:rPr lang="en-US" sz="1800" dirty="0" smtClean="0">
                <a:solidFill>
                  <a:schemeClr val="tx1"/>
                </a:solidFill>
                <a:hlinkClick r:id="rId2"/>
              </a:rPr>
              <a:t>elalande@london.ca</a:t>
            </a:r>
            <a:endParaRPr lang="en-US" sz="1800" dirty="0" smtClean="0">
              <a:solidFill>
                <a:schemeClr val="tx1"/>
              </a:solidFill>
            </a:endParaRPr>
          </a:p>
          <a:p>
            <a:r>
              <a:rPr lang="en-US" sz="1800" dirty="0" smtClean="0">
                <a:solidFill>
                  <a:schemeClr val="tx1"/>
                </a:solidFill>
              </a:rPr>
              <a:t>519-661-2500 x 7602</a:t>
            </a:r>
            <a:endParaRPr lang="en-US" dirty="0" smtClean="0">
              <a:solidFill>
                <a:schemeClr val="tx1"/>
              </a:solidFill>
            </a:endParaRPr>
          </a:p>
          <a:p>
            <a:endParaRPr lang="en-CA"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5297</TotalTime>
  <Words>1320</Words>
  <Application>Microsoft Office PowerPoint</Application>
  <PresentationFormat>On-screen Show (4:3)</PresentationFormat>
  <Paragraphs>277</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 Narrow</vt:lpstr>
      <vt:lpstr>Calibri</vt:lpstr>
      <vt:lpstr>Wingdings</vt:lpstr>
      <vt:lpstr>Office Theme</vt:lpstr>
      <vt:lpstr>Secondary Dwelling Units  </vt:lpstr>
      <vt:lpstr>Secondary Dwelling Units</vt:lpstr>
      <vt:lpstr>Why New Policies?</vt:lpstr>
      <vt:lpstr>Why New Policies?</vt:lpstr>
      <vt:lpstr>PowerPoint Presentation</vt:lpstr>
      <vt:lpstr>Why New Policies?</vt:lpstr>
      <vt:lpstr>Why New Policies?</vt:lpstr>
      <vt:lpstr>Work Completed So Far</vt:lpstr>
      <vt:lpstr>What are Secondary Dwelling Units?</vt:lpstr>
      <vt:lpstr>What are Secondary Dwelling Units?</vt:lpstr>
      <vt:lpstr>City’s Goals</vt:lpstr>
      <vt:lpstr>Great Near Campus Neighbourhood Strategy</vt:lpstr>
      <vt:lpstr>Public Consultation Concerns</vt:lpstr>
      <vt:lpstr>Proposed Framework</vt:lpstr>
      <vt:lpstr>Proposed Official Plan Amendments</vt:lpstr>
      <vt:lpstr>Proposed Official Plan Amendments</vt:lpstr>
      <vt:lpstr>Proposed Zoning By-law Amendment</vt:lpstr>
      <vt:lpstr>Proposed Zoning By-law Amendment</vt:lpstr>
      <vt:lpstr>Thank You!</vt:lpstr>
    </vt:vector>
  </TitlesOfParts>
  <Company>City of London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%UserName%</dc:creator>
  <cp:lastModifiedBy>Sandy</cp:lastModifiedBy>
  <cp:revision>389</cp:revision>
  <dcterms:created xsi:type="dcterms:W3CDTF">2012-03-01T21:09:52Z</dcterms:created>
  <dcterms:modified xsi:type="dcterms:W3CDTF">2014-01-29T21:26:29Z</dcterms:modified>
</cp:coreProperties>
</file>