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handoutMasterIdLst>
    <p:handoutMasterId r:id="rId8"/>
  </p:handoutMasterIdLst>
  <p:sldIdLst>
    <p:sldId id="344" r:id="rId2"/>
    <p:sldId id="338" r:id="rId3"/>
    <p:sldId id="355" r:id="rId4"/>
    <p:sldId id="326" r:id="rId5"/>
    <p:sldId id="356" r:id="rId6"/>
  </p:sldIdLst>
  <p:sldSz cx="9144000" cy="6858000" type="screen4x3"/>
  <p:notesSz cx="6989763" cy="92757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C00CC"/>
    <a:srgbClr val="6666FF"/>
    <a:srgbClr val="9999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3" autoAdjust="0"/>
  </p:normalViewPr>
  <p:slideViewPr>
    <p:cSldViewPr>
      <p:cViewPr>
        <p:scale>
          <a:sx n="100" d="100"/>
          <a:sy n="100" d="100"/>
        </p:scale>
        <p:origin x="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8950" cy="463550"/>
          </a:xfrm>
          <a:prstGeom prst="rect">
            <a:avLst/>
          </a:prstGeom>
        </p:spPr>
        <p:txBody>
          <a:bodyPr vert="horz" lIns="92940" tIns="46470" rIns="92940" bIns="4647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9225" y="0"/>
            <a:ext cx="3028950" cy="463550"/>
          </a:xfrm>
          <a:prstGeom prst="rect">
            <a:avLst/>
          </a:prstGeom>
        </p:spPr>
        <p:txBody>
          <a:bodyPr vert="horz" lIns="92940" tIns="46470" rIns="92940" bIns="4647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E51799-96B5-4A10-8B73-EDFA3A3D280E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0625"/>
            <a:ext cx="3028950" cy="463550"/>
          </a:xfrm>
          <a:prstGeom prst="rect">
            <a:avLst/>
          </a:prstGeom>
        </p:spPr>
        <p:txBody>
          <a:bodyPr vert="horz" lIns="92940" tIns="46470" rIns="92940" bIns="4647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9225" y="8810625"/>
            <a:ext cx="3028950" cy="463550"/>
          </a:xfrm>
          <a:prstGeom prst="rect">
            <a:avLst/>
          </a:prstGeom>
        </p:spPr>
        <p:txBody>
          <a:bodyPr vert="horz" lIns="92940" tIns="46470" rIns="92940" bIns="4647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00128FE-8921-4811-95E3-170E42D683D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8950" cy="463550"/>
          </a:xfrm>
          <a:prstGeom prst="rect">
            <a:avLst/>
          </a:prstGeom>
        </p:spPr>
        <p:txBody>
          <a:bodyPr vert="horz" lIns="92940" tIns="46470" rIns="92940" bIns="4647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9225" y="0"/>
            <a:ext cx="3028950" cy="463550"/>
          </a:xfrm>
          <a:prstGeom prst="rect">
            <a:avLst/>
          </a:prstGeom>
        </p:spPr>
        <p:txBody>
          <a:bodyPr vert="horz" lIns="92940" tIns="46470" rIns="92940" bIns="4647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D85683B-50D8-425F-BC43-F77CA74FCFD9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6338" y="695325"/>
            <a:ext cx="4637087" cy="3478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40" tIns="46470" rIns="92940" bIns="46470" rtlCol="0" anchor="ctr"/>
          <a:lstStyle/>
          <a:p>
            <a:pPr lvl="0"/>
            <a:endParaRPr lang="en-C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5313"/>
            <a:ext cx="5592763" cy="4175125"/>
          </a:xfrm>
          <a:prstGeom prst="rect">
            <a:avLst/>
          </a:prstGeom>
        </p:spPr>
        <p:txBody>
          <a:bodyPr vert="horz" lIns="92940" tIns="46470" rIns="92940" bIns="464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0625"/>
            <a:ext cx="3028950" cy="463550"/>
          </a:xfrm>
          <a:prstGeom prst="rect">
            <a:avLst/>
          </a:prstGeom>
        </p:spPr>
        <p:txBody>
          <a:bodyPr vert="horz" lIns="92940" tIns="46470" rIns="92940" bIns="4647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9225" y="8810625"/>
            <a:ext cx="3028950" cy="463550"/>
          </a:xfrm>
          <a:prstGeom prst="rect">
            <a:avLst/>
          </a:prstGeom>
        </p:spPr>
        <p:txBody>
          <a:bodyPr vert="horz" lIns="92940" tIns="46470" rIns="92940" bIns="4647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5F9421-3928-4561-B4E4-11CDE1720C1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cs typeface="Arial" pitchFamily="34" charset="0"/>
              </a:rPr>
              <a:t>Unique feature of the City’s Natural Heritage and Open Space System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>
                <a:cs typeface="Arial" pitchFamily="34" charset="0"/>
              </a:rPr>
              <a:t>Publicly owned ESAs are a special classification within the park hierarchy</a:t>
            </a:r>
          </a:p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10698F-EAFE-4207-8A38-0EE3A0E3B7AE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8688"/>
            <a:r>
              <a:rPr lang="en-US" b="1" smtClean="0">
                <a:latin typeface="Arial" pitchFamily="34" charset="0"/>
              </a:rPr>
              <a:t>PLANS ARE APPROVED BY COUNCIL THROUGH PUBLIC PARTICIPATION MEETING</a:t>
            </a:r>
          </a:p>
          <a:p>
            <a:pPr defTabSz="928688"/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A0346D-A1C7-4944-A699-0AA180F7EEEE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BFADF30-0E47-4BCA-AD52-9B62261E6A19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E2026C6-750E-42F7-AF81-ADF0BBBD618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F149D-A49B-4359-892D-E56850822BC6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1D1D4-7C95-4519-B34E-E2FCDEC22B1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8B6FE-247D-4DAE-B890-F0406A91F09E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1917E83-D2D3-46F5-AECC-B7EC1D4F6E9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64AE4D9-7027-44A7-83EA-9C50B7CBB05A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7C15256-E216-46D7-83CA-6314C6E9AC0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2886F37-1CDD-4160-89F1-B43BDE0DC4F6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EA1DC6-297D-4F8D-8AE9-EE810245177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169BC-FDC3-45B9-8325-6DA9DC1C0A88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3D734-BAF0-4068-B34D-A35E941D77C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5CE06-066C-4265-95EE-403EED453985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D4368DC-A6EC-486A-A524-897CB072D68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01D3-5981-46E8-BE2A-725D8C4FBEC6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F5C21-9816-4A7F-A5C6-CDBC277832E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FF78E3B-9A9D-4ADC-BC79-DAF0F22B1FAF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B06C57CE-C3D2-4747-A2A2-6E88FA46C09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A47FF-8D9B-4F28-A717-17F0CEBDCDC7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46AA0-9654-4FDC-8210-430509F6E39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E48D2-A6FA-4927-B811-FE6A1F7AAFEC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088C6-6D0D-456C-A6AC-BAE81152A73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7FE9285-C582-4A7F-8A32-707AD59E9869}" type="datetimeFigureOut">
              <a:rPr lang="en-CA"/>
              <a:pPr>
                <a:defRPr/>
              </a:pPr>
              <a:t>26/07/2013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F0911BF-918D-4081-A3B7-B2F76F5E32C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05" r:id="rId2"/>
    <p:sldLayoutId id="2147483810" r:id="rId3"/>
    <p:sldLayoutId id="2147483811" r:id="rId4"/>
    <p:sldLayoutId id="2147483812" r:id="rId5"/>
    <p:sldLayoutId id="2147483806" r:id="rId6"/>
    <p:sldLayoutId id="2147483813" r:id="rId7"/>
    <p:sldLayoutId id="2147483807" r:id="rId8"/>
    <p:sldLayoutId id="2147483814" r:id="rId9"/>
    <p:sldLayoutId id="2147483808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Medway  Valley Heritage Forest Environmentally Significant Area</a:t>
            </a:r>
            <a:endParaRPr lang="en-CA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3276600"/>
            <a:ext cx="8534400" cy="3581400"/>
          </a:xfrm>
        </p:spPr>
        <p:txBody>
          <a:bodyPr rtlCol="0">
            <a:normAutofit fontScale="32500" lnSpcReduction="20000"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500" b="1" dirty="0" smtClean="0">
                <a:solidFill>
                  <a:schemeClr val="accent2">
                    <a:lumMod val="75000"/>
                  </a:schemeClr>
                </a:solidFill>
              </a:rPr>
              <a:t>Phase One - Conservation Master Plan </a:t>
            </a:r>
          </a:p>
          <a:p>
            <a:pPr marL="320040" indent="-32004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500" b="1" dirty="0" smtClean="0">
                <a:solidFill>
                  <a:schemeClr val="accent2">
                    <a:lumMod val="75000"/>
                  </a:schemeClr>
                </a:solidFill>
              </a:rPr>
              <a:t>Community Information Meeting </a:t>
            </a:r>
          </a:p>
          <a:p>
            <a:pPr marL="320040" indent="-32004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500" b="1" dirty="0" smtClean="0">
                <a:solidFill>
                  <a:schemeClr val="accent2">
                    <a:lumMod val="75000"/>
                  </a:schemeClr>
                </a:solidFill>
              </a:rPr>
              <a:t>July 25, 2013 7:45 – 8:45 pm</a:t>
            </a:r>
          </a:p>
          <a:p>
            <a:pPr marL="320040" indent="-32004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500" b="1" dirty="0" smtClean="0">
                <a:solidFill>
                  <a:schemeClr val="accent2">
                    <a:lumMod val="75000"/>
                  </a:schemeClr>
                </a:solidFill>
              </a:rPr>
              <a:t>Medway Community Center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20040" indent="-32004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                                                  </a:t>
            </a:r>
            <a:endParaRPr lang="en-CA" dirty="0"/>
          </a:p>
        </p:txBody>
      </p:sp>
      <p:pic>
        <p:nvPicPr>
          <p:cNvPr id="9220" name="Picture 2" descr="http://www.thamesriver.on.ca/wetlands_and_natural_areas/images/Medway-scen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28800"/>
            <a:ext cx="5308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     What makes the Medway VHF an ESA?</a:t>
            </a:r>
            <a:endParaRPr lang="en-US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19400" y="1371600"/>
            <a:ext cx="63246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>
                <a:cs typeface="Arial" pitchFamily="34" charset="0"/>
              </a:rPr>
              <a:t>     </a:t>
            </a:r>
            <a:r>
              <a:rPr lang="en-US" sz="2000" smtClean="0">
                <a:cs typeface="Arial" pitchFamily="34" charset="0"/>
              </a:rPr>
              <a:t>The ESA has natural features &amp; ecological functions that contribute to ecological integrity &amp; biodiversity as defined by:</a:t>
            </a:r>
          </a:p>
          <a:p>
            <a:pPr eaLnBrk="1" hangingPunct="1">
              <a:buFont typeface="Calibri" pitchFamily="34" charset="0"/>
              <a:buAutoNum type="arabicParenR"/>
            </a:pPr>
            <a:r>
              <a:rPr lang="en-US" sz="2000" smtClean="0">
                <a:cs typeface="Arial" pitchFamily="34" charset="0"/>
              </a:rPr>
              <a:t>Unusual landforms &amp; rare vegetation community types</a:t>
            </a:r>
          </a:p>
          <a:p>
            <a:pPr eaLnBrk="1" hangingPunct="1">
              <a:buFont typeface="Calibri" pitchFamily="34" charset="0"/>
              <a:buAutoNum type="arabicParenR"/>
            </a:pPr>
            <a:r>
              <a:rPr lang="en-US" sz="2000" smtClean="0">
                <a:cs typeface="Arial" pitchFamily="34" charset="0"/>
              </a:rPr>
              <a:t>High-quality vegetation representative of pre-settlement  period</a:t>
            </a:r>
          </a:p>
          <a:p>
            <a:pPr eaLnBrk="1" hangingPunct="1">
              <a:buFont typeface="Calibri" pitchFamily="34" charset="0"/>
              <a:buAutoNum type="arabicParenR"/>
            </a:pPr>
            <a:r>
              <a:rPr lang="en-US" sz="2000" smtClean="0">
                <a:cs typeface="Arial" pitchFamily="34" charset="0"/>
              </a:rPr>
              <a:t>Large size provides extensive habitat</a:t>
            </a:r>
          </a:p>
          <a:p>
            <a:pPr eaLnBrk="1" hangingPunct="1">
              <a:buFont typeface="Calibri" pitchFamily="34" charset="0"/>
              <a:buAutoNum type="arabicParenR"/>
            </a:pPr>
            <a:r>
              <a:rPr lang="en-US" sz="2000" smtClean="0">
                <a:cs typeface="Arial" pitchFamily="34" charset="0"/>
              </a:rPr>
              <a:t>Significant watercourse contributes to ecosystem health beyond ESA boundaries</a:t>
            </a:r>
          </a:p>
          <a:p>
            <a:pPr eaLnBrk="1" hangingPunct="1">
              <a:buFont typeface="Calibri" pitchFamily="34" charset="0"/>
              <a:buAutoNum type="arabicParenR"/>
            </a:pPr>
            <a:r>
              <a:rPr lang="en-US" sz="2000" smtClean="0">
                <a:cs typeface="Arial" pitchFamily="34" charset="0"/>
              </a:rPr>
              <a:t>High level of biodiversity</a:t>
            </a:r>
          </a:p>
          <a:p>
            <a:pPr eaLnBrk="1" hangingPunct="1">
              <a:buFont typeface="Calibri" pitchFamily="34" charset="0"/>
              <a:buAutoNum type="arabicParenR"/>
            </a:pPr>
            <a:r>
              <a:rPr lang="en-US" sz="2000" smtClean="0">
                <a:cs typeface="Arial" pitchFamily="34" charset="0"/>
              </a:rPr>
              <a:t>Important wildlife habitat &amp; linkage function</a:t>
            </a:r>
            <a:endParaRPr lang="en-US" sz="2000" smtClean="0">
              <a:solidFill>
                <a:schemeClr val="accent1"/>
              </a:solidFill>
              <a:cs typeface="Arial" pitchFamily="34" charset="0"/>
            </a:endParaRPr>
          </a:p>
          <a:p>
            <a:pPr eaLnBrk="1" hangingPunct="1">
              <a:buFont typeface="Calibri" pitchFamily="34" charset="0"/>
              <a:buAutoNum type="arabicParenR"/>
            </a:pPr>
            <a:r>
              <a:rPr lang="en-US" sz="2000" smtClean="0">
                <a:cs typeface="Arial" pitchFamily="34" charset="0"/>
              </a:rPr>
              <a:t>Significant habitat for rare, threatened, endangered species</a:t>
            </a:r>
            <a:endParaRPr lang="en-US" sz="200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endParaRPr lang="en-US" sz="180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endParaRPr lang="en-US" sz="180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 cstate="print"/>
          <a:srcRect l="24821" r="18051" b="21964"/>
          <a:stretch>
            <a:fillRect/>
          </a:stretch>
        </p:blipFill>
        <p:spPr bwMode="auto">
          <a:xfrm>
            <a:off x="304800" y="2852738"/>
            <a:ext cx="2495550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Official Plan Policies for ESAs</a:t>
            </a:r>
            <a:endParaRPr lang="en-CA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0" y="1600200"/>
            <a:ext cx="4956175" cy="4495800"/>
          </a:xfrm>
        </p:spPr>
        <p:txBody>
          <a:bodyPr>
            <a:normAutofit fontScale="8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ESAs contain natural features and perform ecological functions that warrant their retention in a natural state (15.4.1)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Where necessary, public access to identified ESAs within public ownership will be controlled so that access is not detrimental to the significant features of the property (15.4.1.4)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CA" dirty="0"/>
          </a:p>
        </p:txBody>
      </p:sp>
      <p:pic>
        <p:nvPicPr>
          <p:cNvPr id="11268" name="Picture 2" descr="http://www.thamesriver.on.ca/wetlands_and_natural_areas/images/swamp-milkwe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81200"/>
            <a:ext cx="2439988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Arial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Arial" charset="0"/>
              </a:rPr>
            </a:b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  <a:t/>
            </a:r>
            <a:b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</a:b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  <a:t>     How do we protect ESAs and permit use?</a:t>
            </a:r>
            <a:b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</a:br>
            <a:endParaRPr lang="en-CA" sz="3600" b="1" dirty="0" smtClean="0">
              <a:solidFill>
                <a:schemeClr val="accent3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pPr marL="688975" indent="-238125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CONSERVATION MASTER PLAN PROCESS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PHASE 1 (2013):  </a:t>
            </a:r>
            <a:r>
              <a:rPr lang="en-US" sz="1800" b="1" dirty="0" smtClean="0">
                <a:latin typeface="Arial" pitchFamily="34" charset="0"/>
              </a:rPr>
              <a:t>Life Science Inventory and Evaluation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			        Boundary Delineation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			        Application of Management Zones*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			        Identifying Management Issues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PHASE 2 (2014): </a:t>
            </a:r>
            <a:r>
              <a:rPr lang="en-US" sz="1800" b="1" dirty="0" smtClean="0">
                <a:latin typeface="Arial" pitchFamily="34" charset="0"/>
              </a:rPr>
              <a:t>Community Engagement and Participation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			       Goals, Objectives, Recommendations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			       Ecological Protection, Enhancement and Restoration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                             Trail Planning and Design Process*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                             Priorities for Implementation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			       Final Conservation Master Plan</a:t>
            </a: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>
                <a:latin typeface="Arial" pitchFamily="34" charset="0"/>
              </a:rPr>
              <a:t>*  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 From the June 2012 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  <a:t>Council approved </a:t>
            </a:r>
            <a:r>
              <a:rPr lang="en-US" sz="1800" b="1" u="sng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  <a:t>Planning and Design Standards for Trails in ESAs </a:t>
            </a:r>
            <a:endParaRPr lang="en-US" sz="1800" b="1" u="sng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</a:endParaRP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2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688975" indent="-23812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sz="24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Conservation Master Plan - Next Steps</a:t>
            </a:r>
            <a:endParaRPr lang="en-CA" sz="32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3810000" y="1600200"/>
            <a:ext cx="4956175" cy="4495800"/>
          </a:xfrm>
        </p:spPr>
        <p:txBody>
          <a:bodyPr/>
          <a:lstStyle/>
          <a:p>
            <a:pPr eaLnBrk="1" hangingPunct="1"/>
            <a:r>
              <a:rPr lang="en-US" smtClean="0"/>
              <a:t>Phase 1 Summary Meeting - January 2014</a:t>
            </a:r>
          </a:p>
          <a:p>
            <a:pPr eaLnBrk="1" hangingPunct="1"/>
            <a:r>
              <a:rPr lang="en-US" smtClean="0"/>
              <a:t>Phase 2 Start-up Meeting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- February 2014</a:t>
            </a:r>
          </a:p>
          <a:p>
            <a:pPr eaLnBrk="1" hangingPunct="1"/>
            <a:r>
              <a:rPr lang="en-US" smtClean="0"/>
              <a:t>Phase 2 Local Advisory Committee (LAC) Meeting - March 2014</a:t>
            </a:r>
          </a:p>
          <a:p>
            <a:pPr eaLnBrk="1" hangingPunct="1"/>
            <a:r>
              <a:rPr lang="en-US" smtClean="0"/>
              <a:t>Phase 2 Process Completed - Fall 2014</a:t>
            </a:r>
          </a:p>
          <a:p>
            <a:pPr eaLnBrk="1" hangingPunct="1"/>
            <a:endParaRPr lang="en-CA" smtClean="0"/>
          </a:p>
        </p:txBody>
      </p:sp>
      <p:pic>
        <p:nvPicPr>
          <p:cNvPr id="13316" name="Picture 2" descr="http://www.thamesriver.on.ca/wetlands_and_natural_areas/images/Medway-scen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19425"/>
            <a:ext cx="3146425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1934</TotalTime>
  <Words>244</Words>
  <Application>Microsoft Office PowerPoint</Application>
  <PresentationFormat>On-screen Show (4:3)</PresentationFormat>
  <Paragraphs>59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Tw Cen MT</vt:lpstr>
      <vt:lpstr>Wingdings</vt:lpstr>
      <vt:lpstr>Wingdings 2</vt:lpstr>
      <vt:lpstr>Calibri</vt:lpstr>
      <vt:lpstr>Median</vt:lpstr>
      <vt:lpstr>Medway  Valley Heritage Forest Environmentally Significant Area</vt:lpstr>
      <vt:lpstr>     What makes the Medway VHF an ESA?</vt:lpstr>
      <vt:lpstr>Official Plan Policies for ESAs</vt:lpstr>
      <vt:lpstr>       How do we protect ESAs and permit use? </vt:lpstr>
      <vt:lpstr>Conservation Master Plan - Next Steps</vt:lpstr>
    </vt:vector>
  </TitlesOfParts>
  <Company>City of London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%UserName%</dc:creator>
  <cp:lastModifiedBy>Mady Levin</cp:lastModifiedBy>
  <cp:revision>155</cp:revision>
  <dcterms:created xsi:type="dcterms:W3CDTF">2011-02-16T15:35:18Z</dcterms:created>
  <dcterms:modified xsi:type="dcterms:W3CDTF">2013-07-26T23:02:43Z</dcterms:modified>
</cp:coreProperties>
</file>